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4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4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6" r:id="rId3"/>
  </p:sldMasterIdLst>
  <p:notesMasterIdLst>
    <p:notesMasterId r:id="rId49"/>
  </p:notesMasterIdLst>
  <p:handoutMasterIdLst>
    <p:handoutMasterId r:id="rId50"/>
  </p:handoutMasterIdLst>
  <p:sldIdLst>
    <p:sldId id="256" r:id="rId4"/>
    <p:sldId id="263" r:id="rId5"/>
    <p:sldId id="338" r:id="rId6"/>
    <p:sldId id="664" r:id="rId7"/>
    <p:sldId id="662" r:id="rId8"/>
    <p:sldId id="665" r:id="rId9"/>
    <p:sldId id="660" r:id="rId10"/>
    <p:sldId id="564" r:id="rId11"/>
    <p:sldId id="467" r:id="rId12"/>
    <p:sldId id="505" r:id="rId13"/>
    <p:sldId id="661" r:id="rId14"/>
    <p:sldId id="141168418" r:id="rId15"/>
    <p:sldId id="141168386" r:id="rId16"/>
    <p:sldId id="141168433" r:id="rId17"/>
    <p:sldId id="141168429" r:id="rId18"/>
    <p:sldId id="666" r:id="rId19"/>
    <p:sldId id="624" r:id="rId20"/>
    <p:sldId id="626" r:id="rId21"/>
    <p:sldId id="659" r:id="rId22"/>
    <p:sldId id="646" r:id="rId23"/>
    <p:sldId id="631" r:id="rId24"/>
    <p:sldId id="656" r:id="rId25"/>
    <p:sldId id="629" r:id="rId26"/>
    <p:sldId id="632" r:id="rId27"/>
    <p:sldId id="634" r:id="rId28"/>
    <p:sldId id="141168426" r:id="rId29"/>
    <p:sldId id="627" r:id="rId30"/>
    <p:sldId id="621" r:id="rId31"/>
    <p:sldId id="636" r:id="rId32"/>
    <p:sldId id="141168389" r:id="rId33"/>
    <p:sldId id="141168421" r:id="rId34"/>
    <p:sldId id="648" r:id="rId35"/>
    <p:sldId id="649" r:id="rId36"/>
    <p:sldId id="650" r:id="rId37"/>
    <p:sldId id="647" r:id="rId38"/>
    <p:sldId id="651" r:id="rId39"/>
    <p:sldId id="652" r:id="rId40"/>
    <p:sldId id="653" r:id="rId41"/>
    <p:sldId id="654" r:id="rId42"/>
    <p:sldId id="655" r:id="rId43"/>
    <p:sldId id="639" r:id="rId44"/>
    <p:sldId id="640" r:id="rId45"/>
    <p:sldId id="657" r:id="rId46"/>
    <p:sldId id="637" r:id="rId47"/>
    <p:sldId id="259" r:id="rId48"/>
  </p:sldIdLst>
  <p:sldSz cx="12192000" cy="6858000"/>
  <p:notesSz cx="6858000" cy="9144000"/>
  <p:custDataLst>
    <p:tags r:id="rId5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EEEE"/>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5589"/>
  </p:normalViewPr>
  <p:slideViewPr>
    <p:cSldViewPr snapToGrid="0" snapToObjects="1">
      <p:cViewPr varScale="1">
        <p:scale>
          <a:sx n="121" d="100"/>
          <a:sy n="121" d="100"/>
        </p:scale>
        <p:origin x="1024" y="184"/>
      </p:cViewPr>
      <p:guideLst/>
    </p:cSldViewPr>
  </p:slideViewPr>
  <p:outlineViewPr>
    <p:cViewPr>
      <p:scale>
        <a:sx n="33" d="100"/>
        <a:sy n="33" d="100"/>
      </p:scale>
      <p:origin x="0" y="0"/>
    </p:cViewPr>
  </p:outlineViewPr>
  <p:notesTextViewPr>
    <p:cViewPr>
      <p:scale>
        <a:sx n="185" d="100"/>
        <a:sy n="185" d="100"/>
      </p:scale>
      <p:origin x="0" y="0"/>
    </p:cViewPr>
  </p:notesTextViewPr>
  <p:notesViewPr>
    <p:cSldViewPr snapToGrid="0" snapToObjects="1">
      <p:cViewPr varScale="1">
        <p:scale>
          <a:sx n="167" d="100"/>
          <a:sy n="167" d="100"/>
        </p:scale>
        <p:origin x="148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tags" Target="tags/tag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8/26/19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8/26/19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cloud.ibm.com/docs/containers?topic=containers-encryption"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hyperledger-fabric.readthedocs.io/en/release-1.4/gossip.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ewsprovenanceproject.com/"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coindesk.com/information/what-is-the-difference-between-open-and-permissioned-blockchain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a:t>
            </a:fld>
            <a:endParaRPr lang="en-US"/>
          </a:p>
        </p:txBody>
      </p:sp>
    </p:spTree>
    <p:extLst>
      <p:ext uri="{BB962C8B-B14F-4D97-AF65-F5344CB8AC3E}">
        <p14:creationId xmlns:p14="http://schemas.microsoft.com/office/powerpoint/2010/main" val="1037842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A23C2C-3334-4B4F-92AB-A790C33FFEE9}" type="slidenum">
              <a:rPr lang="en-US" smtClean="0"/>
              <a:t>13</a:t>
            </a:fld>
            <a:endParaRPr lang="en-US"/>
          </a:p>
        </p:txBody>
      </p:sp>
    </p:spTree>
    <p:extLst>
      <p:ext uri="{BB962C8B-B14F-4D97-AF65-F5344CB8AC3E}">
        <p14:creationId xmlns:p14="http://schemas.microsoft.com/office/powerpoint/2010/main" val="1769320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15</a:t>
            </a:fld>
            <a:endParaRPr lang="en-US"/>
          </a:p>
        </p:txBody>
      </p:sp>
    </p:spTree>
    <p:extLst>
      <p:ext uri="{BB962C8B-B14F-4D97-AF65-F5344CB8AC3E}">
        <p14:creationId xmlns:p14="http://schemas.microsoft.com/office/powerpoint/2010/main" val="3189401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3 consensus protocols expected: </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b="1" i="0" kern="1200" dirty="0">
                <a:solidFill>
                  <a:schemeClr val="tx1"/>
                </a:solidFill>
                <a:effectLst/>
                <a:latin typeface="Arial" charset="0"/>
                <a:ea typeface="+mn-ea"/>
                <a:cs typeface="+mn-cs"/>
              </a:rPr>
              <a:t>Raft </a:t>
            </a:r>
            <a:r>
              <a:rPr lang="en-US" sz="1200" b="0" i="0" kern="1200" dirty="0">
                <a:solidFill>
                  <a:schemeClr val="tx1"/>
                </a:solidFill>
                <a:effectLst/>
                <a:latin typeface="Arial" charset="0"/>
                <a:ea typeface="+mn-ea"/>
                <a:cs typeface="+mn-cs"/>
              </a:rPr>
              <a:t>– Allows a more distributed ordering service - https://</a:t>
            </a:r>
            <a:r>
              <a:rPr lang="en-US" sz="1200" b="0" i="0" kern="1200" dirty="0" err="1">
                <a:solidFill>
                  <a:schemeClr val="tx1"/>
                </a:solidFill>
                <a:effectLst/>
                <a:latin typeface="Arial" charset="0"/>
                <a:ea typeface="+mn-ea"/>
                <a:cs typeface="+mn-cs"/>
              </a:rPr>
              <a:t>developer.ibm.com</a:t>
            </a:r>
            <a:r>
              <a:rPr lang="en-US" sz="1200" b="0" i="0" kern="1200" dirty="0">
                <a:solidFill>
                  <a:schemeClr val="tx1"/>
                </a:solidFill>
                <a:effectLst/>
                <a:latin typeface="Arial" charset="0"/>
                <a:ea typeface="+mn-ea"/>
                <a:cs typeface="+mn-cs"/>
              </a:rPr>
              <a:t>/articles/blockchain-</a:t>
            </a:r>
            <a:r>
              <a:rPr lang="en-US" sz="1200" b="0" i="0" kern="1200" dirty="0" err="1">
                <a:solidFill>
                  <a:schemeClr val="tx1"/>
                </a:solidFill>
                <a:effectLst/>
                <a:latin typeface="Arial" charset="0"/>
                <a:ea typeface="+mn-ea"/>
                <a:cs typeface="+mn-cs"/>
              </a:rPr>
              <a:t>hyperledger</a:t>
            </a:r>
            <a:r>
              <a:rPr lang="en-US" sz="1200" b="0" i="0" kern="1200" dirty="0">
                <a:solidFill>
                  <a:schemeClr val="tx1"/>
                </a:solidFill>
                <a:effectLst/>
                <a:latin typeface="Arial" charset="0"/>
                <a:ea typeface="+mn-ea"/>
                <a:cs typeface="+mn-cs"/>
              </a:rPr>
              <a:t>-fabric-ordering-decentralization/</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b="1" kern="1200" dirty="0">
                <a:solidFill>
                  <a:schemeClr val="tx1"/>
                </a:solidFill>
                <a:effectLst/>
                <a:latin typeface="+mn-lt"/>
                <a:ea typeface="+mn-ea"/>
                <a:cs typeface="+mn-cs"/>
              </a:rPr>
              <a:t>SOLO</a:t>
            </a:r>
            <a:r>
              <a:rPr lang="en-US" sz="1200" kern="1200" dirty="0">
                <a:solidFill>
                  <a:schemeClr val="tx1"/>
                </a:solidFill>
                <a:effectLst/>
                <a:latin typeface="+mn-lt"/>
                <a:ea typeface="+mn-ea"/>
                <a:cs typeface="+mn-cs"/>
              </a:rPr>
              <a:t> - single node for development. Like No-ops but single node and proper consensus.</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b="1" kern="1200" dirty="0">
                <a:solidFill>
                  <a:schemeClr val="tx1"/>
                </a:solidFill>
                <a:effectLst/>
                <a:latin typeface="+mn-lt"/>
                <a:ea typeface="+mn-ea"/>
                <a:cs typeface="+mn-cs"/>
              </a:rPr>
              <a:t>Kafka </a:t>
            </a:r>
            <a:r>
              <a:rPr lang="mr-I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ordering nodes need to be trusted for confidentiality, ordering-service must not leak across channels. Peers not trusted. Access control on the channel. The ordering-service sees the transactions, unless encrypted by the </a:t>
            </a:r>
            <a:r>
              <a:rPr lang="en-US" sz="1200" kern="1200" dirty="0" err="1">
                <a:solidFill>
                  <a:schemeClr val="tx1"/>
                </a:solidFill>
                <a:effectLst/>
                <a:latin typeface="+mn-lt"/>
                <a:ea typeface="+mn-ea"/>
                <a:cs typeface="+mn-cs"/>
              </a:rPr>
              <a:t>chaincode</a:t>
            </a:r>
            <a:r>
              <a:rPr lang="en-US" sz="1200" kern="1200" dirty="0">
                <a:solidFill>
                  <a:schemeClr val="tx1"/>
                </a:solidFill>
                <a:effectLst/>
                <a:latin typeface="+mn-lt"/>
                <a:ea typeface="+mn-ea"/>
                <a:cs typeface="+mn-cs"/>
              </a:rPr>
              <a:t>. Crash fault tolerant.</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16</a:t>
            </a:fld>
            <a:endParaRPr lang="en-US"/>
          </a:p>
        </p:txBody>
      </p:sp>
    </p:spTree>
    <p:extLst>
      <p:ext uri="{BB962C8B-B14F-4D97-AF65-F5344CB8AC3E}">
        <p14:creationId xmlns:p14="http://schemas.microsoft.com/office/powerpoint/2010/main" val="2988269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17</a:t>
            </a:fld>
            <a:endParaRPr lang="en-US"/>
          </a:p>
        </p:txBody>
      </p:sp>
    </p:spTree>
    <p:extLst>
      <p:ext uri="{BB962C8B-B14F-4D97-AF65-F5344CB8AC3E}">
        <p14:creationId xmlns:p14="http://schemas.microsoft.com/office/powerpoint/2010/main" val="3314822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Consurtium</a:t>
            </a:r>
            <a:endParaRPr lang="en-US" dirty="0"/>
          </a:p>
          <a:p>
            <a:r>
              <a:rPr lang="en-US" dirty="0"/>
              <a:t>Nature of blockchain</a:t>
            </a:r>
          </a:p>
          <a:p>
            <a:r>
              <a:rPr lang="en-US" dirty="0"/>
              <a:t>Privacy</a:t>
            </a:r>
          </a:p>
          <a:p>
            <a:endParaRPr lang="en-US" dirty="0"/>
          </a:p>
          <a:p>
            <a:endParaRPr lang="en-US" dirty="0"/>
          </a:p>
          <a:p>
            <a:endParaRPr lang="en-US" dirty="0"/>
          </a:p>
          <a:p>
            <a:r>
              <a:rPr lang="en-US" dirty="0"/>
              <a:t>External</a:t>
            </a:r>
          </a:p>
          <a:p>
            <a:r>
              <a:rPr lang="en-US" dirty="0"/>
              <a:t>Hackers – indication of environment/cloud/datacenter setup </a:t>
            </a:r>
            <a:r>
              <a:rPr lang="en-US" dirty="0" err="1"/>
              <a:t>wrt</a:t>
            </a:r>
            <a:r>
              <a:rPr lang="en-US" dirty="0"/>
              <a:t> security </a:t>
            </a:r>
          </a:p>
          <a:p>
            <a:r>
              <a:rPr lang="en-US" dirty="0"/>
              <a:t>Industrial Espionage, bored summer vacation</a:t>
            </a:r>
          </a:p>
        </p:txBody>
      </p:sp>
      <p:sp>
        <p:nvSpPr>
          <p:cNvPr id="4" name="Slide Number Placeholder 3"/>
          <p:cNvSpPr>
            <a:spLocks noGrp="1"/>
          </p:cNvSpPr>
          <p:nvPr>
            <p:ph type="sldNum" sz="quarter" idx="5"/>
          </p:nvPr>
        </p:nvSpPr>
        <p:spPr/>
        <p:txBody>
          <a:bodyPr/>
          <a:lstStyle/>
          <a:p>
            <a:fld id="{0A7CA97A-0638-E840-8C03-5D0B62C621A0}" type="slidenum">
              <a:rPr lang="en-US" smtClean="0"/>
              <a:t>18</a:t>
            </a:fld>
            <a:endParaRPr lang="en-US"/>
          </a:p>
        </p:txBody>
      </p:sp>
    </p:spTree>
    <p:extLst>
      <p:ext uri="{BB962C8B-B14F-4D97-AF65-F5344CB8AC3E}">
        <p14:creationId xmlns:p14="http://schemas.microsoft.com/office/powerpoint/2010/main" val="651737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Hyperledger Fabric undergoes periodic Security and License Audits whose results are publicly </a:t>
            </a:r>
          </a:p>
          <a:p>
            <a:endParaRPr lang="en-US" dirty="0"/>
          </a:p>
          <a:p>
            <a:r>
              <a:rPr lang="en-US" dirty="0"/>
              <a:t>A security assessment for v1.1 was published by </a:t>
            </a:r>
            <a:r>
              <a:rPr lang="en-US" dirty="0" err="1"/>
              <a:t>Nettitude</a:t>
            </a:r>
            <a:r>
              <a:rPr lang="en-US" dirty="0"/>
              <a:t> in September of 2017, and , and the assessment for v2.0.x is in progress.</a:t>
            </a:r>
          </a:p>
          <a:p>
            <a:endParaRPr lang="en-US" dirty="0"/>
          </a:p>
          <a:p>
            <a:r>
              <a:rPr lang="en-US" dirty="0"/>
              <a:t>IBM Cloud requires that all services undergo pen testing and that all endpoints use TLS. Specifically, </a:t>
            </a:r>
          </a:p>
          <a:p>
            <a:endParaRPr lang="en-US" dirty="0"/>
          </a:p>
          <a:p>
            <a:pPr lvl="1"/>
            <a:r>
              <a:rPr lang="en-US" dirty="0"/>
              <a:t>TLS 1.2 is enabled for all endpoints. All communication between nodes (peer to peer, peer to </a:t>
            </a:r>
            <a:r>
              <a:rPr lang="en-US" dirty="0" err="1"/>
              <a:t>orderer</a:t>
            </a:r>
            <a:r>
              <a:rPr lang="en-US" dirty="0"/>
              <a:t>) is secured with TLS and all communication from the UI to the nodes is also TLS</a:t>
            </a:r>
          </a:p>
          <a:p>
            <a:r>
              <a:rPr lang="en-US" dirty="0"/>
              <a:t>IBM Blockchain Platform will have support for HSM in 3Q.</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19</a:t>
            </a:fld>
            <a:endParaRPr lang="en-US"/>
          </a:p>
        </p:txBody>
      </p:sp>
    </p:spTree>
    <p:extLst>
      <p:ext uri="{BB962C8B-B14F-4D97-AF65-F5344CB8AC3E}">
        <p14:creationId xmlns:p14="http://schemas.microsoft.com/office/powerpoint/2010/main" val="2795735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20</a:t>
            </a:fld>
            <a:endParaRPr lang="en-US"/>
          </a:p>
        </p:txBody>
      </p:sp>
    </p:spTree>
    <p:extLst>
      <p:ext uri="{BB962C8B-B14F-4D97-AF65-F5344CB8AC3E}">
        <p14:creationId xmlns:p14="http://schemas.microsoft.com/office/powerpoint/2010/main" val="483813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of its distributed architecture, blockchain is best suited for the hybrid cloud model and can be deployed both in the public cloud and on premises.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decision on where to deploy block- chain could, for example, depend on if a managed service is preferred for ease of use, or whether government, industry, or corporate regulations mean that data needs to be held locally. </a:t>
            </a:r>
          </a:p>
          <a:p>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21</a:t>
            </a:fld>
            <a:endParaRPr lang="en-US"/>
          </a:p>
        </p:txBody>
      </p:sp>
    </p:spTree>
    <p:extLst>
      <p:ext uri="{BB962C8B-B14F-4D97-AF65-F5344CB8AC3E}">
        <p14:creationId xmlns:p14="http://schemas.microsoft.com/office/powerpoint/2010/main" val="2614322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of its distributed architecture, blockchain is best suited for the hybrid cloud model and can be deployed both in the public cloud and on premises.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decision on where to deploy block- chain could, for example, depend on if a managed service is preferred for ease of use, or whether government, industry, or corporate regulations mean that data needs to be held locally.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 dirty="0"/>
              <a:t> next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 dirty="0" err="1"/>
              <a:t>ou</a:t>
            </a:r>
            <a:r>
              <a:rPr lang="en" dirty="0"/>
              <a:t> have Developed your first Hyperledger Fabric application How to get it into  the cloud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a:t>
            </a:r>
            <a:r>
              <a:rPr lang="en" dirty="0"/>
              <a:t>any options now</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J</a:t>
            </a:r>
            <a:r>
              <a:rPr lang="en" dirty="0" err="1"/>
              <a:t>ust</a:t>
            </a:r>
            <a:r>
              <a:rPr lang="en" dirty="0"/>
              <a:t> </a:t>
            </a:r>
            <a:r>
              <a:rPr lang="en" dirty="0" err="1"/>
              <a:t>annou</a:t>
            </a:r>
            <a:r>
              <a:rPr lang="en-US" dirty="0"/>
              <a:t>n</a:t>
            </a:r>
            <a:r>
              <a:rPr lang="en" dirty="0" err="1"/>
              <a:t>ce</a:t>
            </a:r>
            <a:r>
              <a:rPr lang="en" dirty="0"/>
              <a:t> IBP anywhere!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r>
              <a:rPr lang="en" dirty="0"/>
              <a:t>A full-stack cloud platform that spans public, private and hybrid environments.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r>
              <a:rPr lang="en" dirty="0"/>
              <a:t>IBM cloud – </a:t>
            </a:r>
            <a:r>
              <a:rPr lang="en" dirty="0" err="1"/>
              <a:t>reliabily</a:t>
            </a:r>
            <a:r>
              <a:rPr lang="en" dirty="0"/>
              <a:t> – </a:t>
            </a:r>
            <a:r>
              <a:rPr lang="en" dirty="0" err="1"/>
              <a:t>scalabil</a:t>
            </a:r>
            <a:r>
              <a:rPr lang="en-US" dirty="0"/>
              <a:t>it</a:t>
            </a:r>
            <a:r>
              <a:rPr lang="en" dirty="0"/>
              <a:t>y – speed – IBM Garage / Consulting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r>
              <a:rPr lang="en" dirty="0"/>
              <a:t>Build with a robust suite of advanced data and AI tools, and draw on deep industry expertise to help you on your journey to the cloud.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sv-SE"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sv-SE" dirty="0"/>
          </a:p>
          <a:p>
            <a:pPr marL="0" marR="0" lvl="0" indent="0" algn="l" defTabSz="457200" rtl="0" eaLnBrk="1" fontAlgn="auto" latinLnBrk="0" hangingPunct="1">
              <a:lnSpc>
                <a:spcPct val="100000"/>
              </a:lnSpc>
              <a:spcBef>
                <a:spcPts val="0"/>
              </a:spcBef>
              <a:spcAft>
                <a:spcPts val="0"/>
              </a:spcAft>
              <a:buClrTx/>
              <a:buSzTx/>
              <a:buFontTx/>
              <a:buNone/>
              <a:tabLst/>
              <a:defRPr/>
            </a:pPr>
            <a:r>
              <a:rPr lang="sv-SE" dirty="0"/>
              <a:t>--------------------------</a:t>
            </a:r>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sv-SE" dirty="0"/>
              <a:t>Hybrid Cloud on IBM Z</a:t>
            </a:r>
          </a:p>
          <a:p>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22</a:t>
            </a:fld>
            <a:endParaRPr lang="en-US"/>
          </a:p>
        </p:txBody>
      </p:sp>
    </p:spTree>
    <p:extLst>
      <p:ext uri="{BB962C8B-B14F-4D97-AF65-F5344CB8AC3E}">
        <p14:creationId xmlns:p14="http://schemas.microsoft.com/office/powerpoint/2010/main" val="1055141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IBM </a:t>
            </a:r>
            <a:r>
              <a:rPr lang="en-US" sz="1200" kern="1200" dirty="0" err="1">
                <a:solidFill>
                  <a:schemeClr val="tx1"/>
                </a:solidFill>
                <a:effectLst/>
                <a:latin typeface="+mn-lt"/>
                <a:ea typeface="+mn-ea"/>
                <a:cs typeface="+mn-cs"/>
              </a:rPr>
              <a:t>LinuxONE</a:t>
            </a:r>
            <a:r>
              <a:rPr lang="en-US" sz="1200" kern="1200" dirty="0">
                <a:solidFill>
                  <a:schemeClr val="tx1"/>
                </a:solidFill>
                <a:effectLst/>
                <a:latin typeface="+mn-lt"/>
                <a:ea typeface="+mn-ea"/>
                <a:cs typeface="+mn-cs"/>
              </a:rPr>
              <a:t> platform is designed to make applications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Perform faster and more efficiently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the highest levels of security </a:t>
            </a:r>
            <a:endParaRPr lang="en-US" dirty="0">
              <a:effectLst/>
            </a:endParaRPr>
          </a:p>
          <a:p>
            <a:endParaRPr lang="en-US" dirty="0"/>
          </a:p>
          <a:p>
            <a:r>
              <a:rPr lang="en-US" dirty="0"/>
              <a:t>Customized Go language</a:t>
            </a:r>
          </a:p>
          <a:p>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23</a:t>
            </a:fld>
            <a:endParaRPr lang="en-US"/>
          </a:p>
        </p:txBody>
      </p:sp>
    </p:spTree>
    <p:extLst>
      <p:ext uri="{BB962C8B-B14F-4D97-AF65-F5344CB8AC3E}">
        <p14:creationId xmlns:p14="http://schemas.microsoft.com/office/powerpoint/2010/main" val="4001367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a:t>http://</a:t>
            </a:r>
            <a:r>
              <a:rPr lang="en-US" dirty="0" err="1"/>
              <a:t>www.idtheftcenter.org</a:t>
            </a:r>
            <a:r>
              <a:rPr lang="en-US" dirty="0"/>
              <a:t>/images/breach/2017Breaches/DataBreachReport_2017.pdf [1]</a:t>
            </a:r>
          </a:p>
          <a:p>
            <a:pPr marL="0" marR="0" indent="0" defTabSz="457200" eaLnBrk="1" fontAlgn="auto" latinLnBrk="0" hangingPunct="1">
              <a:lnSpc>
                <a:spcPct val="117999"/>
              </a:lnSpc>
              <a:spcBef>
                <a:spcPts val="0"/>
              </a:spcBef>
              <a:spcAft>
                <a:spcPts val="0"/>
              </a:spcAft>
              <a:buClrTx/>
              <a:buSzTx/>
              <a:buFontTx/>
              <a:buNone/>
              <a:tabLst/>
              <a:defRPr/>
            </a:pPr>
            <a:r>
              <a:rPr lang="en-US" dirty="0"/>
              <a:t>https://</a:t>
            </a:r>
            <a:r>
              <a:rPr lang="en-US" dirty="0" err="1"/>
              <a:t>www.wired.com</a:t>
            </a:r>
            <a:r>
              <a:rPr lang="en-US" dirty="0"/>
              <a:t>/beyond-the-beyond/2017/07/global-cybercrime-costs-trillion-dollars-maybe-3/ [2]</a:t>
            </a:r>
          </a:p>
          <a:p>
            <a:pPr marL="0" marR="0" indent="0" defTabSz="457200" eaLnBrk="1" fontAlgn="auto" latinLnBrk="0" hangingPunct="1">
              <a:lnSpc>
                <a:spcPct val="117999"/>
              </a:lnSpc>
              <a:spcBef>
                <a:spcPts val="0"/>
              </a:spcBef>
              <a:spcAft>
                <a:spcPts val="0"/>
              </a:spcAft>
              <a:buClrTx/>
              <a:buSzTx/>
              <a:buFontTx/>
              <a:buNone/>
              <a:tabLst/>
              <a:defRPr/>
            </a:pPr>
            <a:r>
              <a:rPr lang="en-US" dirty="0"/>
              <a:t>https://</a:t>
            </a:r>
            <a:r>
              <a:rPr lang="en-US" dirty="0" err="1"/>
              <a:t>www.accenture.com</a:t>
            </a:r>
            <a:r>
              <a:rPr lang="en-US" dirty="0"/>
              <a:t>/_</a:t>
            </a:r>
            <a:r>
              <a:rPr lang="en-US" dirty="0" err="1"/>
              <a:t>acnmedia</a:t>
            </a:r>
            <a:r>
              <a:rPr lang="en-US" dirty="0"/>
              <a:t>/Accenture/Conversion-Assets/</a:t>
            </a:r>
            <a:r>
              <a:rPr lang="en-US" dirty="0" err="1"/>
              <a:t>DotCom</a:t>
            </a:r>
            <a:r>
              <a:rPr lang="en-US" dirty="0"/>
              <a:t>/Documents/Global/PDF/Dualpub_9/Accenture-Future-Identity-</a:t>
            </a:r>
            <a:r>
              <a:rPr lang="en-US" dirty="0" err="1"/>
              <a:t>Banking.pdf</a:t>
            </a:r>
            <a:r>
              <a:rPr lang="en-US" dirty="0"/>
              <a:t> [3]</a:t>
            </a:r>
          </a:p>
        </p:txBody>
      </p:sp>
    </p:spTree>
    <p:extLst>
      <p:ext uri="{BB962C8B-B14F-4D97-AF65-F5344CB8AC3E}">
        <p14:creationId xmlns:p14="http://schemas.microsoft.com/office/powerpoint/2010/main" val="2558521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Encryption and decryption can decrease performance, and Linux- ONE has dedicated on-chip co-processors for hardware encryption and decryption of data without the typical processing overhead associated with software encryption. The low overhead of </a:t>
            </a:r>
            <a:r>
              <a:rPr lang="en-US" sz="1200" kern="1200" dirty="0" err="1">
                <a:solidFill>
                  <a:schemeClr val="tx1"/>
                </a:solidFill>
                <a:effectLst/>
                <a:latin typeface="+mn-lt"/>
                <a:ea typeface="+mn-ea"/>
                <a:cs typeface="+mn-cs"/>
              </a:rPr>
              <a:t>LinuxONE</a:t>
            </a:r>
            <a:r>
              <a:rPr lang="en-US" sz="1200" kern="1200" dirty="0">
                <a:solidFill>
                  <a:schemeClr val="tx1"/>
                </a:solidFill>
                <a:effectLst/>
                <a:latin typeface="+mn-lt"/>
                <a:ea typeface="+mn-ea"/>
                <a:cs typeface="+mn-cs"/>
              </a:rPr>
              <a:t> hardware encryption enables pervasive encryption to be practical, automatically protecting all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a cryptography service designed to provide </a:t>
            </a:r>
            <a:r>
              <a:rPr lang="en-US" dirty="0" err="1"/>
              <a:t>LinuxONE</a:t>
            </a:r>
            <a:r>
              <a:rPr lang="en-US" dirty="0"/>
              <a:t> based security capabilities to the cloud with a complete set of encryption and key management services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Cloud advantage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IBM Cloud Hyper Protect Crypto Services: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system provides high density and unique transaction in flight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rest protection accessible in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Integrates with key services: IBM Key Protect and IBM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This service has the industry's highest FIPS 140-2 Level 4 crypto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certification.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IKS encrypts the storage and customers can use their own key secured by IBM Key Protect. Note that the user must configure the IKS cluster they provide to IBM Blockchain Platform with the </a:t>
            </a:r>
            <a:r>
              <a:rPr lang="en-US" dirty="0">
                <a:hlinkClick r:id="rId3"/>
              </a:rPr>
              <a:t>appropriate protection </a:t>
            </a:r>
            <a:endParaRPr lang="en-US" dirty="0"/>
          </a:p>
          <a:p>
            <a:pPr lvl="1"/>
            <a:r>
              <a:rPr lang="en-US" dirty="0"/>
              <a:t>The IBM Blockchain Platform console is provisioned in an IKS cluster managed by IBM. This IKS cluster is configured with the IBM Key Protect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24</a:t>
            </a:fld>
            <a:endParaRPr lang="en-US"/>
          </a:p>
        </p:txBody>
      </p:sp>
    </p:spTree>
    <p:extLst>
      <p:ext uri="{BB962C8B-B14F-4D97-AF65-F5344CB8AC3E}">
        <p14:creationId xmlns:p14="http://schemas.microsoft.com/office/powerpoint/2010/main" val="4293465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firmware virtualization of logical partitions (LPARs)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EAL5+, one of the highest </a:t>
            </a:r>
            <a:r>
              <a:rPr lang="en-US" sz="1200" kern="1200" dirty="0" err="1">
                <a:solidFill>
                  <a:schemeClr val="tx1"/>
                </a:solidFill>
                <a:effectLst/>
                <a:latin typeface="+mn-lt"/>
                <a:ea typeface="+mn-ea"/>
                <a:cs typeface="+mn-cs"/>
              </a:rPr>
              <a:t>commer-cially</a:t>
            </a:r>
            <a:r>
              <a:rPr lang="en-US" sz="1200" kern="1200" dirty="0">
                <a:solidFill>
                  <a:schemeClr val="tx1"/>
                </a:solidFill>
                <a:effectLst/>
                <a:latin typeface="+mn-lt"/>
                <a:ea typeface="+mn-ea"/>
                <a:cs typeface="+mn-cs"/>
              </a:rPr>
              <a:t> available certifications. </a:t>
            </a:r>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25</a:t>
            </a:fld>
            <a:endParaRPr lang="en-US"/>
          </a:p>
        </p:txBody>
      </p:sp>
    </p:spTree>
    <p:extLst>
      <p:ext uri="{BB962C8B-B14F-4D97-AF65-F5344CB8AC3E}">
        <p14:creationId xmlns:p14="http://schemas.microsoft.com/office/powerpoint/2010/main" val="1425069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MSP Membership Provider</a:t>
            </a:r>
          </a:p>
          <a:p>
            <a:endParaRPr lang="en-US" dirty="0"/>
          </a:p>
          <a:p>
            <a:r>
              <a:rPr lang="en-US" b="1" dirty="0"/>
              <a:t>Membership Service</a:t>
            </a:r>
            <a:r>
              <a:rPr lang="en-US" dirty="0"/>
              <a:t> Provider (MSP) comes into play — </a:t>
            </a:r>
            <a:r>
              <a:rPr lang="en-US" b="1" dirty="0"/>
              <a:t>it identifies which Root CAs and Intermediate CAs are trusted to define the members of a trust domain, e.g., an organization</a:t>
            </a:r>
            <a:r>
              <a:rPr lang="en-US" dirty="0"/>
              <a:t>, either by listing the identities of their members, or by identifying which CAs are authorized to issue valid identities for their members, or — as will usually be the case — through a combination of both.</a:t>
            </a:r>
          </a:p>
          <a:p>
            <a:endParaRPr lang="en-US" dirty="0"/>
          </a:p>
          <a:p>
            <a:r>
              <a:rPr lang="en-US" dirty="0"/>
              <a:t>The power of an MSP goes beyond simply listing who is a network participant or member of a channel. An MSP can identify specific </a:t>
            </a:r>
            <a:r>
              <a:rPr lang="en-US" b="1" dirty="0"/>
              <a:t>roles</a:t>
            </a:r>
            <a:r>
              <a:rPr lang="en-US" dirty="0"/>
              <a:t> an actor might play either within the scope of the organization the MSP represents (e.g., admins, or as members of a sub-organization group), and sets the basis for defining </a:t>
            </a:r>
            <a:r>
              <a:rPr lang="en-US" b="1" dirty="0"/>
              <a:t>access privileges</a:t>
            </a:r>
            <a:r>
              <a:rPr lang="en-US" dirty="0"/>
              <a:t> in the context of a network and channel (e.g., channel admins, readers, writers).</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27</a:t>
            </a:fld>
            <a:endParaRPr lang="en-US"/>
          </a:p>
        </p:txBody>
      </p:sp>
    </p:spTree>
    <p:extLst>
      <p:ext uri="{BB962C8B-B14F-4D97-AF65-F5344CB8AC3E}">
        <p14:creationId xmlns:p14="http://schemas.microsoft.com/office/powerpoint/2010/main" val="3589217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cases where a group of organizations on a channel need to keep data private from other organizations on that channel, they have the option to create a new channel comprising just the organizations who need access to the data.</a:t>
            </a:r>
          </a:p>
          <a:p>
            <a:endParaRPr lang="en-US" dirty="0"/>
          </a:p>
          <a:p>
            <a:r>
              <a:rPr lang="en-US" dirty="0"/>
              <a:t>However, creating separate channels in each of these cases creates additional administrative overhead (maintaining </a:t>
            </a:r>
            <a:r>
              <a:rPr lang="en-US" dirty="0" err="1"/>
              <a:t>chaincode</a:t>
            </a:r>
            <a:r>
              <a:rPr lang="en-US" dirty="0"/>
              <a:t> versions, policies, MSPs, </a:t>
            </a:r>
            <a:r>
              <a:rPr lang="en-US" dirty="0" err="1"/>
              <a:t>etc</a:t>
            </a:r>
            <a:r>
              <a:rPr lang="en-US" dirty="0"/>
              <a:t>), and doesn’t allow for use cases in which you want all channel participants to see a transaction while keeping a portion of the data private.</a:t>
            </a:r>
            <a:r>
              <a:rPr lang="en-US" b="1" dirty="0"/>
              <a:t> </a:t>
            </a:r>
          </a:p>
          <a:p>
            <a:endParaRPr lang="en-US" b="1" dirty="0"/>
          </a:p>
          <a:p>
            <a:r>
              <a:rPr lang="en-US" b="1" dirty="0"/>
              <a:t>The actual private data</a:t>
            </a:r>
            <a:r>
              <a:rPr lang="en-US" dirty="0"/>
              <a:t>, sent peer-to-peer </a:t>
            </a:r>
            <a:r>
              <a:rPr lang="en-US" dirty="0">
                <a:hlinkClick r:id="rId3"/>
              </a:rPr>
              <a:t>via gossip protocol</a:t>
            </a:r>
            <a:r>
              <a:rPr lang="en-US" dirty="0"/>
              <a:t> to only the organization(s) authorized to see it. private state database on the peers of authorized organizations (sometimes called a “side” database, or “</a:t>
            </a:r>
            <a:r>
              <a:rPr lang="en-US" dirty="0" err="1"/>
              <a:t>SideDB</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ordering service is not involved here and does not see the private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hash serves as evidence of the transaction and is used for state validation and can be used for audit purposes.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Collection members may decide to share the private data with other parties if they get into a dispute or if they want to transfer the asset to a third party. The third party can then compute the hash of the private data and see if it matches the state on the channel ledger, proving that the state existed between the collection members at a certain point in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28</a:t>
            </a:fld>
            <a:endParaRPr lang="en-US"/>
          </a:p>
        </p:txBody>
      </p:sp>
    </p:spTree>
    <p:extLst>
      <p:ext uri="{BB962C8B-B14F-4D97-AF65-F5344CB8AC3E}">
        <p14:creationId xmlns:p14="http://schemas.microsoft.com/office/powerpoint/2010/main" val="2260922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HLF WRITTEN in GO</a:t>
            </a:r>
          </a:p>
        </p:txBody>
      </p:sp>
      <p:sp>
        <p:nvSpPr>
          <p:cNvPr id="4" name="Slide Number Placeholder 3"/>
          <p:cNvSpPr>
            <a:spLocks noGrp="1"/>
          </p:cNvSpPr>
          <p:nvPr>
            <p:ph type="sldNum" sz="quarter" idx="5"/>
          </p:nvPr>
        </p:nvSpPr>
        <p:spPr/>
        <p:txBody>
          <a:bodyPr/>
          <a:lstStyle/>
          <a:p>
            <a:fld id="{0A7CA97A-0638-E840-8C03-5D0B62C621A0}" type="slidenum">
              <a:rPr lang="en-US" smtClean="0"/>
              <a:t>29</a:t>
            </a:fld>
            <a:endParaRPr lang="en-US"/>
          </a:p>
        </p:txBody>
      </p:sp>
    </p:spTree>
    <p:extLst>
      <p:ext uri="{BB962C8B-B14F-4D97-AF65-F5344CB8AC3E}">
        <p14:creationId xmlns:p14="http://schemas.microsoft.com/office/powerpoint/2010/main" val="35975568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 video </a:t>
            </a:r>
          </a:p>
        </p:txBody>
      </p:sp>
      <p:sp>
        <p:nvSpPr>
          <p:cNvPr id="4" name="Slide Number Placeholder 3"/>
          <p:cNvSpPr>
            <a:spLocks noGrp="1"/>
          </p:cNvSpPr>
          <p:nvPr>
            <p:ph type="sldNum" sz="quarter" idx="5"/>
          </p:nvPr>
        </p:nvSpPr>
        <p:spPr/>
        <p:txBody>
          <a:bodyPr/>
          <a:lstStyle/>
          <a:p>
            <a:fld id="{0A7CA97A-0638-E840-8C03-5D0B62C621A0}" type="slidenum">
              <a:rPr lang="en-US" smtClean="0"/>
              <a:t>32</a:t>
            </a:fld>
            <a:endParaRPr lang="en-US"/>
          </a:p>
        </p:txBody>
      </p:sp>
    </p:spTree>
    <p:extLst>
      <p:ext uri="{BB962C8B-B14F-4D97-AF65-F5344CB8AC3E}">
        <p14:creationId xmlns:p14="http://schemas.microsoft.com/office/powerpoint/2010/main" val="21160908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 video </a:t>
            </a:r>
          </a:p>
        </p:txBody>
      </p:sp>
      <p:sp>
        <p:nvSpPr>
          <p:cNvPr id="4" name="Slide Number Placeholder 3"/>
          <p:cNvSpPr>
            <a:spLocks noGrp="1"/>
          </p:cNvSpPr>
          <p:nvPr>
            <p:ph type="sldNum" sz="quarter" idx="5"/>
          </p:nvPr>
        </p:nvSpPr>
        <p:spPr/>
        <p:txBody>
          <a:bodyPr/>
          <a:lstStyle/>
          <a:p>
            <a:fld id="{0A7CA97A-0638-E840-8C03-5D0B62C621A0}" type="slidenum">
              <a:rPr lang="en-US" smtClean="0"/>
              <a:t>33</a:t>
            </a:fld>
            <a:endParaRPr lang="en-US"/>
          </a:p>
        </p:txBody>
      </p:sp>
    </p:spTree>
    <p:extLst>
      <p:ext uri="{BB962C8B-B14F-4D97-AF65-F5344CB8AC3E}">
        <p14:creationId xmlns:p14="http://schemas.microsoft.com/office/powerpoint/2010/main" val="1701356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one peer offline it’s OK</a:t>
            </a:r>
          </a:p>
          <a:p>
            <a:endParaRPr lang="en-US" dirty="0"/>
          </a:p>
          <a:p>
            <a:r>
              <a:rPr lang="en-US" dirty="0"/>
              <a:t>Only Org 1 has access</a:t>
            </a:r>
          </a:p>
          <a:p>
            <a:endParaRPr lang="en-US" dirty="0"/>
          </a:p>
          <a:p>
            <a:r>
              <a:rPr lang="en-US" dirty="0"/>
              <a:t>Also </a:t>
            </a:r>
          </a:p>
          <a:p>
            <a:endParaRPr lang="en-US" dirty="0"/>
          </a:p>
          <a:p>
            <a:r>
              <a:rPr lang="en-US" dirty="0"/>
              <a:t>Block to live – even private data can expire ( super sensitive )</a:t>
            </a:r>
          </a:p>
          <a:p>
            <a:r>
              <a:rPr lang="en-US" dirty="0" err="1"/>
              <a:t>blockToLive</a:t>
            </a:r>
            <a:r>
              <a:rPr lang="en-US" dirty="0"/>
              <a:t>: 3 – 3 blocks then purged ( 0 forever )</a:t>
            </a:r>
          </a:p>
        </p:txBody>
      </p:sp>
      <p:sp>
        <p:nvSpPr>
          <p:cNvPr id="4" name="Slide Number Placeholder 3"/>
          <p:cNvSpPr>
            <a:spLocks noGrp="1"/>
          </p:cNvSpPr>
          <p:nvPr>
            <p:ph type="sldNum" sz="quarter" idx="5"/>
          </p:nvPr>
        </p:nvSpPr>
        <p:spPr/>
        <p:txBody>
          <a:bodyPr/>
          <a:lstStyle/>
          <a:p>
            <a:fld id="{0A7CA97A-0638-E840-8C03-5D0B62C621A0}" type="slidenum">
              <a:rPr lang="en-US" smtClean="0"/>
              <a:t>34</a:t>
            </a:fld>
            <a:endParaRPr lang="en-US"/>
          </a:p>
        </p:txBody>
      </p:sp>
    </p:spTree>
    <p:extLst>
      <p:ext uri="{BB962C8B-B14F-4D97-AF65-F5344CB8AC3E}">
        <p14:creationId xmlns:p14="http://schemas.microsoft.com/office/powerpoint/2010/main" val="22969222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 video </a:t>
            </a:r>
          </a:p>
        </p:txBody>
      </p:sp>
      <p:sp>
        <p:nvSpPr>
          <p:cNvPr id="4" name="Slide Number Placeholder 3"/>
          <p:cNvSpPr>
            <a:spLocks noGrp="1"/>
          </p:cNvSpPr>
          <p:nvPr>
            <p:ph type="sldNum" sz="quarter" idx="5"/>
          </p:nvPr>
        </p:nvSpPr>
        <p:spPr/>
        <p:txBody>
          <a:bodyPr/>
          <a:lstStyle/>
          <a:p>
            <a:fld id="{0A7CA97A-0638-E840-8C03-5D0B62C621A0}" type="slidenum">
              <a:rPr lang="en-US" smtClean="0"/>
              <a:t>35</a:t>
            </a:fld>
            <a:endParaRPr lang="en-US"/>
          </a:p>
        </p:txBody>
      </p:sp>
    </p:spTree>
    <p:extLst>
      <p:ext uri="{BB962C8B-B14F-4D97-AF65-F5344CB8AC3E}">
        <p14:creationId xmlns:p14="http://schemas.microsoft.com/office/powerpoint/2010/main" val="3359926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one peer offline it’s OK</a:t>
            </a:r>
          </a:p>
          <a:p>
            <a:endParaRPr lang="en-US" dirty="0"/>
          </a:p>
          <a:p>
            <a:r>
              <a:rPr lang="en-US" dirty="0"/>
              <a:t>Only Org 1 has access</a:t>
            </a:r>
          </a:p>
          <a:p>
            <a:endParaRPr lang="en-US" dirty="0"/>
          </a:p>
          <a:p>
            <a:r>
              <a:rPr lang="en-US" dirty="0"/>
              <a:t>Also </a:t>
            </a:r>
          </a:p>
          <a:p>
            <a:endParaRPr lang="en-US" dirty="0"/>
          </a:p>
          <a:p>
            <a:r>
              <a:rPr lang="en-US" dirty="0"/>
              <a:t>Block to live – even private data can expire ( super sensitive )</a:t>
            </a:r>
          </a:p>
          <a:p>
            <a:r>
              <a:rPr lang="en-US" dirty="0" err="1"/>
              <a:t>blockToLive</a:t>
            </a:r>
            <a:r>
              <a:rPr lang="en-US" dirty="0"/>
              <a:t>: 3 – 3 blocks then purged ( 0 forever )</a:t>
            </a:r>
          </a:p>
        </p:txBody>
      </p:sp>
      <p:sp>
        <p:nvSpPr>
          <p:cNvPr id="4" name="Slide Number Placeholder 3"/>
          <p:cNvSpPr>
            <a:spLocks noGrp="1"/>
          </p:cNvSpPr>
          <p:nvPr>
            <p:ph type="sldNum" sz="quarter" idx="5"/>
          </p:nvPr>
        </p:nvSpPr>
        <p:spPr/>
        <p:txBody>
          <a:bodyPr/>
          <a:lstStyle/>
          <a:p>
            <a:fld id="{0A7CA97A-0638-E840-8C03-5D0B62C621A0}" type="slidenum">
              <a:rPr lang="en-US" smtClean="0"/>
              <a:t>36</a:t>
            </a:fld>
            <a:endParaRPr lang="en-US"/>
          </a:p>
        </p:txBody>
      </p:sp>
    </p:spTree>
    <p:extLst>
      <p:ext uri="{BB962C8B-B14F-4D97-AF65-F5344CB8AC3E}">
        <p14:creationId xmlns:p14="http://schemas.microsoft.com/office/powerpoint/2010/main" val="2249869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 and private blockchains are both </a:t>
            </a:r>
            <a:r>
              <a:rPr lang="en-US" b="1" dirty="0"/>
              <a:t>decentralized</a:t>
            </a:r>
            <a:r>
              <a:rPr lang="en-US" dirty="0"/>
              <a:t>, </a:t>
            </a:r>
            <a:r>
              <a:rPr lang="en-US" b="1" dirty="0"/>
              <a:t>peer-to-peer networks</a:t>
            </a:r>
            <a:r>
              <a:rPr lang="en-US" dirty="0"/>
              <a:t> where each participant maintains a replica of a </a:t>
            </a:r>
            <a:r>
              <a:rPr lang="en-US" b="1" dirty="0"/>
              <a:t>shared ledger</a:t>
            </a:r>
            <a:r>
              <a:rPr lang="en-US" dirty="0"/>
              <a:t> that stores </a:t>
            </a:r>
            <a:r>
              <a:rPr lang="en-US" b="1" dirty="0"/>
              <a:t>digitally signed transactions</a:t>
            </a:r>
            <a:r>
              <a:rPr lang="en-US" dirty="0"/>
              <a:t>. This ledger can only be appended to, but not edited. Participants in a blockchain keep this ledger in sync through a </a:t>
            </a:r>
            <a:r>
              <a:rPr lang="en-US" b="1" dirty="0"/>
              <a:t>consensus protocol</a:t>
            </a:r>
            <a:r>
              <a:rPr lang="en-US" dirty="0"/>
              <a:t>. This creates a guarantee on the </a:t>
            </a:r>
            <a:r>
              <a:rPr lang="en-US" b="1" dirty="0"/>
              <a:t>immutability</a:t>
            </a:r>
            <a:r>
              <a:rPr lang="en-US" dirty="0"/>
              <a:t> of the ledger which cannot be corrupted even if there are some malicious participants on the blockchain.</a:t>
            </a:r>
          </a:p>
          <a:p>
            <a:r>
              <a:rPr lang="en-US" dirty="0"/>
              <a:t>The difference between public and private blockchain is related to the type of participants allowed within the network that maintain the ledger and execute the consensus protocol.</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4</a:t>
            </a:fld>
            <a:endParaRPr lang="en-US"/>
          </a:p>
        </p:txBody>
      </p:sp>
    </p:spTree>
    <p:extLst>
      <p:ext uri="{BB962C8B-B14F-4D97-AF65-F5344CB8AC3E}">
        <p14:creationId xmlns:p14="http://schemas.microsoft.com/office/powerpoint/2010/main" val="4291686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collection with marble pricing info</a:t>
            </a:r>
          </a:p>
          <a:p>
            <a:r>
              <a:rPr lang="en-US" dirty="0"/>
              <a:t>Sent to 1 peer</a:t>
            </a:r>
          </a:p>
        </p:txBody>
      </p:sp>
      <p:sp>
        <p:nvSpPr>
          <p:cNvPr id="4" name="Slide Number Placeholder 3"/>
          <p:cNvSpPr>
            <a:spLocks noGrp="1"/>
          </p:cNvSpPr>
          <p:nvPr>
            <p:ph type="sldNum" sz="quarter" idx="5"/>
          </p:nvPr>
        </p:nvSpPr>
        <p:spPr/>
        <p:txBody>
          <a:bodyPr/>
          <a:lstStyle/>
          <a:p>
            <a:fld id="{0A7CA97A-0638-E840-8C03-5D0B62C621A0}" type="slidenum">
              <a:rPr lang="en-US" smtClean="0"/>
              <a:t>37</a:t>
            </a:fld>
            <a:endParaRPr lang="en-US"/>
          </a:p>
        </p:txBody>
      </p:sp>
    </p:spTree>
    <p:extLst>
      <p:ext uri="{BB962C8B-B14F-4D97-AF65-F5344CB8AC3E}">
        <p14:creationId xmlns:p14="http://schemas.microsoft.com/office/powerpoint/2010/main" val="3035366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3</a:t>
            </a:r>
          </a:p>
          <a:p>
            <a:endParaRPr lang="en-US" dirty="0"/>
          </a:p>
          <a:p>
            <a:r>
              <a:rPr lang="en-US" dirty="0"/>
              <a:t>Endorsing peer sends proposal ….</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38</a:t>
            </a:fld>
            <a:endParaRPr lang="en-US"/>
          </a:p>
        </p:txBody>
      </p:sp>
    </p:spTree>
    <p:extLst>
      <p:ext uri="{BB962C8B-B14F-4D97-AF65-F5344CB8AC3E}">
        <p14:creationId xmlns:p14="http://schemas.microsoft.com/office/powerpoint/2010/main" val="295782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a:t>
            </a:r>
          </a:p>
          <a:p>
            <a:endParaRPr lang="en-US" dirty="0"/>
          </a:p>
          <a:p>
            <a:r>
              <a:rPr lang="en-US" dirty="0"/>
              <a:t>Missing private data </a:t>
            </a:r>
          </a:p>
        </p:txBody>
      </p:sp>
      <p:sp>
        <p:nvSpPr>
          <p:cNvPr id="4" name="Slide Number Placeholder 3"/>
          <p:cNvSpPr>
            <a:spLocks noGrp="1"/>
          </p:cNvSpPr>
          <p:nvPr>
            <p:ph type="sldNum" sz="quarter" idx="5"/>
          </p:nvPr>
        </p:nvSpPr>
        <p:spPr/>
        <p:txBody>
          <a:bodyPr/>
          <a:lstStyle/>
          <a:p>
            <a:fld id="{0A7CA97A-0638-E840-8C03-5D0B62C621A0}" type="slidenum">
              <a:rPr lang="en-US" smtClean="0"/>
              <a:t>39</a:t>
            </a:fld>
            <a:endParaRPr lang="en-US"/>
          </a:p>
        </p:txBody>
      </p:sp>
    </p:spTree>
    <p:extLst>
      <p:ext uri="{BB962C8B-B14F-4D97-AF65-F5344CB8AC3E}">
        <p14:creationId xmlns:p14="http://schemas.microsoft.com/office/powerpoint/2010/main" val="2206633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5</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40</a:t>
            </a:fld>
            <a:endParaRPr lang="en-US"/>
          </a:p>
        </p:txBody>
      </p:sp>
    </p:spTree>
    <p:extLst>
      <p:ext uri="{BB962C8B-B14F-4D97-AF65-F5344CB8AC3E}">
        <p14:creationId xmlns:p14="http://schemas.microsoft.com/office/powerpoint/2010/main" val="21461968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Private Data </a:t>
            </a:r>
            <a:br>
              <a:rPr lang="en-US" dirty="0">
                <a:solidFill>
                  <a:schemeClr val="bg1"/>
                </a:solidFill>
              </a:rPr>
            </a:br>
            <a:r>
              <a:rPr lang="en-US" dirty="0">
                <a:solidFill>
                  <a:schemeClr val="bg1"/>
                </a:solidFill>
              </a:rPr>
              <a:t>HLF Tutorial Marble Data</a:t>
            </a:r>
            <a:br>
              <a:rPr lang="en-US" dirty="0">
                <a:solidFill>
                  <a:schemeClr val="bg1"/>
                </a:solidFill>
              </a:rPr>
            </a:br>
            <a:br>
              <a:rPr lang="en-US" dirty="0">
                <a:solidFill>
                  <a:schemeClr val="bg1"/>
                </a:solidFill>
              </a:rPr>
            </a:br>
            <a:r>
              <a:rPr lang="en-US" dirty="0">
                <a:solidFill>
                  <a:schemeClr val="bg1"/>
                </a:solidFill>
              </a:rPr>
              <a:t>https://</a:t>
            </a:r>
            <a:r>
              <a:rPr lang="en-US" dirty="0" err="1">
                <a:solidFill>
                  <a:schemeClr val="bg1"/>
                </a:solidFill>
              </a:rPr>
              <a:t>hyperledger-fabric.readthedocs.io</a:t>
            </a:r>
            <a:r>
              <a:rPr lang="en-US" dirty="0">
                <a:solidFill>
                  <a:schemeClr val="bg1"/>
                </a:solidFill>
              </a:rPr>
              <a:t>/</a:t>
            </a:r>
            <a:r>
              <a:rPr lang="en-US" dirty="0" err="1">
                <a:solidFill>
                  <a:schemeClr val="bg1"/>
                </a:solidFill>
              </a:rPr>
              <a:t>en</a:t>
            </a:r>
            <a:r>
              <a:rPr lang="en-US" dirty="0">
                <a:solidFill>
                  <a:schemeClr val="bg1"/>
                </a:solidFill>
              </a:rPr>
              <a:t>/release-1.4/</a:t>
            </a:r>
            <a:r>
              <a:rPr lang="en-US" dirty="0" err="1">
                <a:solidFill>
                  <a:schemeClr val="bg1"/>
                </a:solidFill>
              </a:rPr>
              <a:t>private_data_tutorial.html</a:t>
            </a:r>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41</a:t>
            </a:fld>
            <a:endParaRPr lang="en-US"/>
          </a:p>
        </p:txBody>
      </p:sp>
    </p:spTree>
    <p:extLst>
      <p:ext uri="{BB962C8B-B14F-4D97-AF65-F5344CB8AC3E}">
        <p14:creationId xmlns:p14="http://schemas.microsoft.com/office/powerpoint/2010/main" val="837864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winner of the first Call for Code Global Award received $200,000, open source project support from The Linux Foundation</a:t>
            </a:r>
          </a:p>
        </p:txBody>
      </p:sp>
      <p:sp>
        <p:nvSpPr>
          <p:cNvPr id="4" name="Slide Number Placeholder 3"/>
          <p:cNvSpPr>
            <a:spLocks noGrp="1"/>
          </p:cNvSpPr>
          <p:nvPr>
            <p:ph type="sldNum" sz="quarter" idx="5"/>
          </p:nvPr>
        </p:nvSpPr>
        <p:spPr/>
        <p:txBody>
          <a:bodyPr/>
          <a:lstStyle/>
          <a:p>
            <a:fld id="{0A7CA97A-0638-E840-8C03-5D0B62C621A0}" type="slidenum">
              <a:rPr lang="en-US" smtClean="0"/>
              <a:t>44</a:t>
            </a:fld>
            <a:endParaRPr lang="en-US"/>
          </a:p>
        </p:txBody>
      </p:sp>
    </p:spTree>
    <p:extLst>
      <p:ext uri="{BB962C8B-B14F-4D97-AF65-F5344CB8AC3E}">
        <p14:creationId xmlns:p14="http://schemas.microsoft.com/office/powerpoint/2010/main" val="1524007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 security - ACL</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5</a:t>
            </a:fld>
            <a:endParaRPr lang="en-US"/>
          </a:p>
        </p:txBody>
      </p:sp>
    </p:spTree>
    <p:extLst>
      <p:ext uri="{BB962C8B-B14F-4D97-AF65-F5344CB8AC3E}">
        <p14:creationId xmlns:p14="http://schemas.microsoft.com/office/powerpoint/2010/main" val="3289726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rPr>
              <a:t>“Hyperledger is an open source collaborative effort created to advance cross-industry blockchain technologies. It is a global collaboration, including leaders in finance, banking, Internet of Things, supply chains, manufacturing, and Technology.” </a:t>
            </a:r>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6</a:t>
            </a:fld>
            <a:endParaRPr lang="en-US"/>
          </a:p>
        </p:txBody>
      </p:sp>
    </p:spTree>
    <p:extLst>
      <p:ext uri="{BB962C8B-B14F-4D97-AF65-F5344CB8AC3E}">
        <p14:creationId xmlns:p14="http://schemas.microsoft.com/office/powerpoint/2010/main" val="814713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travelers having endless options for accommodations, a booking alone is not enough to provide a commission to an agency… With blockchain, we’re able to reduce costs and ease burdens for all parties involved by improving transparency, accuracy and efficiencies to enhance the process.”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t>TradeLens</a:t>
            </a:r>
            <a:r>
              <a:rPr lang="en-US" b="1" dirty="0"/>
              <a:t> blockchain-enabled digital shipping platform continues expansion with addition of major ocean carriers Hapag-Lloyd and Ocean Network Express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r>
              <a:rPr lang="en-US" dirty="0">
                <a:hlinkClick r:id="rId3"/>
              </a:rPr>
              <a:t>News Provenance Project</a:t>
            </a:r>
            <a:r>
              <a:rPr lang="en-US" dirty="0"/>
              <a:t> explains how the storied newspaper’s Research and Development team plans to use Hyperledger Fabric’s </a:t>
            </a:r>
            <a:r>
              <a:rPr lang="en-US" dirty="0">
                <a:hlinkClick r:id="rId4"/>
              </a:rPr>
              <a:t>permissioned blockchain</a:t>
            </a:r>
            <a:r>
              <a:rPr lang="en-US" dirty="0"/>
              <a:t> to authenticate news photographs in partnership with IBM Garage, the tech giant’s accelerator program.</a:t>
            </a:r>
          </a:p>
          <a:p>
            <a:r>
              <a:rPr lang="en-US" dirty="0"/>
              <a:t>The project aims to combat misinformation and adulterated media, which it argues harms small and large publishers alike. “News consumers [who] are deceived and confused…eventually become fatigued and apathetic to news,” the website says.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7</a:t>
            </a:fld>
            <a:endParaRPr lang="en-US"/>
          </a:p>
        </p:txBody>
      </p:sp>
    </p:spTree>
    <p:extLst>
      <p:ext uri="{BB962C8B-B14F-4D97-AF65-F5344CB8AC3E}">
        <p14:creationId xmlns:p14="http://schemas.microsoft.com/office/powerpoint/2010/main" val="3649501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a:p>
            <a:pPr marL="171450" indent="-171450">
              <a:buFont typeface="Arial"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EA6272A-E43E-0744-85BD-34B52E51DF94}" type="slidenum">
              <a:rPr lang="en-US" smtClean="0"/>
              <a:pPr/>
              <a:t>8</a:t>
            </a:fld>
            <a:endParaRPr lang="en-US"/>
          </a:p>
        </p:txBody>
      </p:sp>
    </p:spTree>
    <p:extLst>
      <p:ext uri="{BB962C8B-B14F-4D97-AF65-F5344CB8AC3E}">
        <p14:creationId xmlns:p14="http://schemas.microsoft.com/office/powerpoint/2010/main" val="281304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A6272A-E43E-0744-85BD-34B52E51DF94}" type="slidenum">
              <a:rPr lang="en-US" smtClean="0"/>
              <a:pPr/>
              <a:t>10</a:t>
            </a:fld>
            <a:endParaRPr lang="en-US"/>
          </a:p>
        </p:txBody>
      </p:sp>
    </p:spTree>
    <p:extLst>
      <p:ext uri="{BB962C8B-B14F-4D97-AF65-F5344CB8AC3E}">
        <p14:creationId xmlns:p14="http://schemas.microsoft.com/office/powerpoint/2010/main" val="3366448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options</a:t>
            </a:r>
          </a:p>
          <a:p>
            <a:endParaRPr lang="en-US" dirty="0"/>
          </a:p>
          <a:p>
            <a:r>
              <a:rPr lang="en-US" dirty="0"/>
              <a:t>Ethereum is a </a:t>
            </a:r>
            <a:r>
              <a:rPr lang="en-US" dirty="0" err="1"/>
              <a:t>permissionless</a:t>
            </a:r>
            <a:r>
              <a:rPr lang="en-US" dirty="0"/>
              <a:t> blockchain platform that achieves consensus at the ledger level, the Hyperledger fabric is a permissioned/private platform that has a broad understanding of consensus. Obviously, this has an important impact on how consensus works.</a:t>
            </a:r>
            <a:br>
              <a:rPr lang="en-US" dirty="0"/>
            </a:br>
            <a:r>
              <a:rPr lang="en-US" dirty="0"/>
              <a:t>Let's have a closer look.</a:t>
            </a:r>
            <a:br>
              <a:rPr lang="en-US" dirty="0"/>
            </a:br>
            <a:r>
              <a:rPr lang="en-US" dirty="0"/>
              <a:t>In Ethereum, nodes have always the same role. But, with Hyperledger Fabric, nodes can have different roles when a consensus needs to be reached:</a:t>
            </a:r>
            <a:br>
              <a:rPr lang="en-US" dirty="0"/>
            </a:br>
            <a:r>
              <a:rPr lang="en-US" dirty="0"/>
              <a:t>- clients: act on behalf of users and create transactions.</a:t>
            </a:r>
            <a:br>
              <a:rPr lang="en-US" dirty="0"/>
            </a:br>
            <a:br>
              <a:rPr lang="en-US" dirty="0"/>
            </a:br>
            <a:r>
              <a:rPr lang="en-US" dirty="0"/>
              <a:t>- Peers: keep the ledger and get update messages from </a:t>
            </a:r>
            <a:r>
              <a:rPr lang="en-US" dirty="0" err="1"/>
              <a:t>orderers</a:t>
            </a:r>
            <a:r>
              <a:rPr lang="en-US" dirty="0"/>
              <a:t> for writing new transactions. Messages are supposed to be ordered</a:t>
            </a:r>
            <a:br>
              <a:rPr lang="en-US" dirty="0"/>
            </a:br>
            <a:r>
              <a:rPr lang="en-US" dirty="0"/>
              <a:t>- Endorsers: subclass of peers that check if a transaction has the required signatures and, if true, they endorse it.</a:t>
            </a:r>
            <a:br>
              <a:rPr lang="en-US" dirty="0"/>
            </a:br>
            <a:r>
              <a:rPr lang="en-US" dirty="0"/>
              <a:t>- </a:t>
            </a:r>
            <a:r>
              <a:rPr lang="en-US" dirty="0" err="1"/>
              <a:t>Orderers</a:t>
            </a:r>
            <a:r>
              <a:rPr lang="en-US" dirty="0"/>
              <a:t>: provide the means to broadcast the messages that contain transactions. </a:t>
            </a:r>
          </a:p>
        </p:txBody>
      </p:sp>
      <p:sp>
        <p:nvSpPr>
          <p:cNvPr id="4" name="Slide Number Placeholder 3"/>
          <p:cNvSpPr>
            <a:spLocks noGrp="1"/>
          </p:cNvSpPr>
          <p:nvPr>
            <p:ph type="sldNum" sz="quarter" idx="5"/>
          </p:nvPr>
        </p:nvSpPr>
        <p:spPr/>
        <p:txBody>
          <a:bodyPr/>
          <a:lstStyle/>
          <a:p>
            <a:fld id="{0A7CA97A-0638-E840-8C03-5D0B62C621A0}" type="slidenum">
              <a:rPr lang="en-US" smtClean="0"/>
              <a:t>11</a:t>
            </a:fld>
            <a:endParaRPr lang="en-US"/>
          </a:p>
        </p:txBody>
      </p:sp>
    </p:spTree>
    <p:extLst>
      <p:ext uri="{BB962C8B-B14F-4D97-AF65-F5344CB8AC3E}">
        <p14:creationId xmlns:p14="http://schemas.microsoft.com/office/powerpoint/2010/main" val="29700591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8.emf"/></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a:extLst>
              <a:ext uri="{FF2B5EF4-FFF2-40B4-BE49-F238E27FC236}">
                <a16:creationId xmlns:a16="http://schemas.microsoft.com/office/drawing/2014/main" id="{D417D140-5DFB-7C4C-846D-CF5E5E1C1D28}"/>
              </a:ext>
            </a:extLst>
          </p:cNvPr>
          <p:cNvPicPr>
            <a:picLocks noChangeAspect="1"/>
          </p:cNvPicPr>
          <p:nvPr userDrawn="1"/>
        </p:nvPicPr>
        <p:blipFill>
          <a:blip r:embed="rId4"/>
          <a:stretch>
            <a:fillRect/>
          </a:stretch>
        </p:blipFill>
        <p:spPr>
          <a:xfrm>
            <a:off x="7125079" y="2199995"/>
            <a:ext cx="4584546" cy="591556"/>
          </a:xfrm>
          <a:prstGeom prst="rect">
            <a:avLst/>
          </a:prstGeom>
        </p:spPr>
      </p:pic>
    </p:spTree>
    <p:custDataLst>
      <p:tags r:id="rId1"/>
    </p:custData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Tree>
    <p:custDataLst>
      <p:tags r:id="rId1"/>
    </p:custData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2F89987E-587A-4B57-8D46-2A41E8956ECC}"/>
              </a:ext>
            </a:extLst>
          </p:cNvPr>
          <p:cNvPicPr>
            <a:picLocks noChangeAspect="1"/>
          </p:cNvPicPr>
          <p:nvPr userDrawn="1"/>
        </p:nvPicPr>
        <p:blipFill>
          <a:blip r:embed="rId3"/>
          <a:stretch>
            <a:fillRect/>
          </a:stretch>
        </p:blipFill>
        <p:spPr>
          <a:xfrm>
            <a:off x="0" y="6240629"/>
            <a:ext cx="1567287" cy="572235"/>
          </a:xfrm>
          <a:prstGeom prst="rect">
            <a:avLst/>
          </a:prstGeom>
        </p:spPr>
      </p:pic>
    </p:spTree>
    <p:custDataLst>
      <p:tags r:id="rId1"/>
    </p:custData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custDataLst>
      <p:tags r:id="rId1"/>
    </p:custData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custDataLst>
      <p:tags r:id="rId1"/>
    </p:custData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pic>
        <p:nvPicPr>
          <p:cNvPr id="10" name="Picture 9">
            <a:extLst>
              <a:ext uri="{FF2B5EF4-FFF2-40B4-BE49-F238E27FC236}">
                <a16:creationId xmlns:a16="http://schemas.microsoft.com/office/drawing/2014/main" id="{BA46FA28-7BAF-435F-973D-8C531704259F}"/>
              </a:ext>
            </a:extLst>
          </p:cNvPr>
          <p:cNvPicPr>
            <a:picLocks noChangeAspect="1"/>
          </p:cNvPicPr>
          <p:nvPr userDrawn="1"/>
        </p:nvPicPr>
        <p:blipFill>
          <a:blip r:embed="rId3"/>
          <a:stretch>
            <a:fillRect/>
          </a:stretch>
        </p:blipFill>
        <p:spPr>
          <a:xfrm>
            <a:off x="6013524" y="1714500"/>
            <a:ext cx="6260952" cy="2285946"/>
          </a:xfrm>
          <a:prstGeom prst="rect">
            <a:avLst/>
          </a:prstGeom>
        </p:spPr>
      </p:pic>
      <p:pic>
        <p:nvPicPr>
          <p:cNvPr id="11" name="Picture 10">
            <a:extLst>
              <a:ext uri="{FF2B5EF4-FFF2-40B4-BE49-F238E27FC236}">
                <a16:creationId xmlns:a16="http://schemas.microsoft.com/office/drawing/2014/main" id="{B0F69715-858B-4029-950E-DB80CC0EF8CF}"/>
              </a:ext>
            </a:extLst>
          </p:cNvPr>
          <p:cNvPicPr>
            <a:picLocks noChangeAspect="1"/>
          </p:cNvPicPr>
          <p:nvPr userDrawn="1"/>
        </p:nvPicPr>
        <p:blipFill>
          <a:blip r:embed="rId3"/>
          <a:stretch>
            <a:fillRect/>
          </a:stretch>
        </p:blipFill>
        <p:spPr>
          <a:xfrm>
            <a:off x="0" y="6240629"/>
            <a:ext cx="1567287" cy="572235"/>
          </a:xfrm>
          <a:prstGeom prst="rect">
            <a:avLst/>
          </a:prstGeom>
        </p:spPr>
      </p:pic>
    </p:spTree>
    <p:custDataLst>
      <p:tags r:id="rId1"/>
    </p:custDataLst>
    <p:extLst>
      <p:ext uri="{BB962C8B-B14F-4D97-AF65-F5344CB8AC3E}">
        <p14:creationId xmlns:p14="http://schemas.microsoft.com/office/powerpoint/2010/main" val="7445061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Tree>
    <p:custDataLst>
      <p:tags r:id="rId1"/>
    </p:custData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custDataLst>
      <p:tags r:id="rId1"/>
    </p:custDataLst>
    <p:extLst>
      <p:ext uri="{BB962C8B-B14F-4D97-AF65-F5344CB8AC3E}">
        <p14:creationId xmlns:p14="http://schemas.microsoft.com/office/powerpoint/2010/main" val="1118601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1"/>
                </a:solidFill>
              </a:defRPr>
            </a:lvl1pPr>
          </a:lstStyle>
          <a:p>
            <a:r>
              <a:rPr lang="en-US" dirty="0"/>
              <a:t>Click to edit Master title style</a:t>
            </a:r>
          </a:p>
        </p:txBody>
      </p:sp>
      <p:pic>
        <p:nvPicPr>
          <p:cNvPr id="5" name="Picture 4"/>
          <p:cNvPicPr>
            <a:picLocks noChangeAspect="1"/>
          </p:cNvPicPr>
          <p:nvPr userDrawn="1"/>
        </p:nvPicPr>
        <p:blipFill>
          <a:blip r:embed="rId3"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solidFill>
                  <a:schemeClr val="bg1"/>
                </a:solidFill>
              </a:rPr>
              <a:t>Click to edit Master title style</a:t>
            </a:r>
          </a:p>
        </p:txBody>
      </p:sp>
    </p:spTree>
    <p:custDataLst>
      <p:tags r:id="rId1"/>
    </p:custData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custDataLst>
      <p:tags r:id="rId1"/>
    </p:custData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custDataLst>
      <p:tags r:id="rId1"/>
    </p:custData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Tree>
    <p:custDataLst>
      <p:tags r:id="rId1"/>
    </p:custData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E218EFB1-0560-4A44-A1D6-082CE6B90E83}"/>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1"/>
    </p:custData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Tree>
    <p:custDataLst>
      <p:tags r:id="rId1"/>
    </p:custData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custDataLst>
      <p:tags r:id="rId1"/>
    </p:custData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5" name="Picture 4" descr="ibm_gry.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custDataLst>
      <p:tags r:id="rId1"/>
    </p:custData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custDataLst>
      <p:tags r:id="rId1"/>
    </p:custDataLst>
    <p:extLst>
      <p:ext uri="{BB962C8B-B14F-4D97-AF65-F5344CB8AC3E}">
        <p14:creationId xmlns:p14="http://schemas.microsoft.com/office/powerpoint/2010/main" val="19972313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572961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Full-Width Copy">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4511D3-1186-624B-96FF-488F88F24460}"/>
              </a:ext>
            </a:extLst>
          </p:cNvPr>
          <p:cNvPicPr>
            <a:picLocks noChangeAspect="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3" y="-1"/>
            <a:ext cx="12257024" cy="6858001"/>
          </a:xfrm>
          <a:prstGeom prst="rect">
            <a:avLst/>
          </a:prstGeom>
        </p:spPr>
      </p:pic>
      <p:sp>
        <p:nvSpPr>
          <p:cNvPr id="8"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67640" y="1693177"/>
            <a:ext cx="11863232" cy="3954959"/>
          </a:xfrm>
        </p:spPr>
        <p:txBody>
          <a:bodyPr>
            <a:normAutofit/>
          </a:bodyPr>
          <a:lstStyle>
            <a:lvl1pPr marL="228594" indent="-228594">
              <a:buFont typeface="Arial"/>
              <a:buChar char="•"/>
              <a:defRPr sz="1600" baseline="0"/>
            </a:lvl1pPr>
          </a:lstStyle>
          <a:p>
            <a:pPr lvl="0"/>
            <a:r>
              <a:rPr lang="en-US" dirty="0"/>
              <a:t>Content</a:t>
            </a:r>
          </a:p>
        </p:txBody>
      </p:sp>
      <p:pic>
        <p:nvPicPr>
          <p:cNvPr id="2" name="Picture 1" descr="Blockchain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pic>
        <p:nvPicPr>
          <p:cNvPr id="7" name="Picture 6" descr="BLOCKCHAIN4_MARK_BLUE.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0" name="TextBox 9"/>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a:solidFill>
                <a:schemeClr val="accent3"/>
              </a:solidFill>
            </a:endParaRPr>
          </a:p>
        </p:txBody>
      </p:sp>
    </p:spTree>
    <p:extLst>
      <p:ext uri="{BB962C8B-B14F-4D97-AF65-F5344CB8AC3E}">
        <p14:creationId xmlns:p14="http://schemas.microsoft.com/office/powerpoint/2010/main" val="1481561010"/>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Bullets">
    <p:spTree>
      <p:nvGrpSpPr>
        <p:cNvPr id="1" name=""/>
        <p:cNvGrpSpPr/>
        <p:nvPr/>
      </p:nvGrpSpPr>
      <p:grpSpPr>
        <a:xfrm>
          <a:off x="0" y="0"/>
          <a:ext cx="0" cy="0"/>
          <a:chOff x="0" y="0"/>
          <a:chExt cx="0" cy="0"/>
        </a:xfrm>
      </p:grpSpPr>
      <p:sp>
        <p:nvSpPr>
          <p:cNvPr id="36" name="Shape 36"/>
          <p:cNvSpPr>
            <a:spLocks noGrp="1"/>
          </p:cNvSpPr>
          <p:nvPr>
            <p:ph type="body" sz="half" idx="1" hasCustomPrompt="1"/>
          </p:nvPr>
        </p:nvSpPr>
        <p:spPr>
          <a:xfrm>
            <a:off x="342900" y="1264856"/>
            <a:ext cx="11413984" cy="1973659"/>
          </a:xfrm>
          <a:prstGeom prst="rect">
            <a:avLst/>
          </a:prstGeom>
        </p:spPr>
        <p:txBody>
          <a:bodyPr anchor="t"/>
          <a:lstStyle>
            <a:lvl1pPr marL="0" indent="0" algn="l">
              <a:spcBef>
                <a:spcPts val="500"/>
              </a:spcBef>
              <a:buSzPct val="75000"/>
              <a:buNone/>
              <a:defRPr sz="2351" b="0" i="0">
                <a:latin typeface="Arial Regular"/>
                <a:ea typeface="Arial Regular"/>
                <a:cs typeface="Arial Regular"/>
              </a:defRPr>
            </a:lvl1pPr>
            <a:lvl2pPr marL="603236" indent="-285744" algn="l">
              <a:spcBef>
                <a:spcPts val="500"/>
              </a:spcBef>
              <a:buSzPct val="75000"/>
              <a:buChar char="•"/>
              <a:defRPr sz="2251" b="0" i="0">
                <a:latin typeface="Arial Regular"/>
                <a:ea typeface="Arial Regular"/>
                <a:cs typeface="Arial Regular"/>
              </a:defRPr>
            </a:lvl2pPr>
            <a:lvl3pPr marL="888978" indent="-253994" algn="l">
              <a:spcBef>
                <a:spcPts val="500"/>
              </a:spcBef>
              <a:buSzPct val="75000"/>
              <a:buChar char="•"/>
              <a:defRPr sz="2000" b="0" i="0">
                <a:latin typeface="Arial Regular"/>
                <a:ea typeface="Arial Regular"/>
                <a:cs typeface="Arial Regular"/>
              </a:defRPr>
            </a:lvl3pPr>
            <a:lvl4pPr marL="1181070" indent="-228594" algn="l">
              <a:spcBef>
                <a:spcPts val="500"/>
              </a:spcBef>
              <a:buSzPct val="75000"/>
              <a:buChar char="➡"/>
              <a:defRPr sz="1851" b="0" i="0">
                <a:latin typeface="Arial Regular"/>
                <a:ea typeface="Arial Regular"/>
                <a:cs typeface="Arial Regular"/>
              </a:defRPr>
            </a:lvl4pPr>
            <a:lvl5pPr marL="1492213" indent="-222245" algn="l">
              <a:spcBef>
                <a:spcPts val="500"/>
              </a:spcBef>
              <a:buSzPct val="75000"/>
              <a:buChar char="❖"/>
              <a:defRPr sz="1751" b="0" i="0">
                <a:latin typeface="Arial Regular"/>
                <a:ea typeface="Arial Regular"/>
                <a:cs typeface="Arial Regular"/>
                <a:sym typeface="Helvetica"/>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37" name="Shape 37"/>
          <p:cNvSpPr>
            <a:spLocks noGrp="1"/>
          </p:cNvSpPr>
          <p:nvPr>
            <p:ph type="body" sz="quarter" idx="13" hasCustomPrompt="1"/>
          </p:nvPr>
        </p:nvSpPr>
        <p:spPr>
          <a:xfrm>
            <a:off x="342900" y="536174"/>
            <a:ext cx="11413984" cy="430887"/>
          </a:xfrm>
          <a:prstGeom prst="rect">
            <a:avLst/>
          </a:prstGeom>
        </p:spPr>
        <p:txBody>
          <a:bodyPr wrap="square" anchor="t">
            <a:spAutoFit/>
          </a:bodyPr>
          <a:lstStyle>
            <a:lvl1pPr algn="l">
              <a:defRPr sz="2800" b="0" i="0">
                <a:latin typeface="Arial Regular"/>
                <a:ea typeface="Arial Regular"/>
                <a:cs typeface="Arial Regular"/>
              </a:defRPr>
            </a:lvl1pPr>
          </a:lstStyle>
          <a:p>
            <a:pPr algn="l">
              <a:defRPr sz="5300"/>
            </a:pPr>
            <a:r>
              <a:rPr lang="en-US" sz="2800" b="1" dirty="0">
                <a:latin typeface="IBM Plex Sans" charset="0"/>
                <a:ea typeface="IBM Plex Sans" charset="0"/>
                <a:cs typeface="IBM Plex Sans" charset="0"/>
              </a:rPr>
              <a:t>Title</a:t>
            </a:r>
            <a:endParaRPr dirty="0"/>
          </a:p>
        </p:txBody>
      </p:sp>
      <p:pic>
        <p:nvPicPr>
          <p:cNvPr id="38" name="image.png"/>
          <p:cNvPicPr>
            <a:picLocks noChangeAspect="1"/>
          </p:cNvPicPr>
          <p:nvPr/>
        </p:nvPicPr>
        <p:blipFill>
          <a:blip r:embed="rId2"/>
          <a:stretch>
            <a:fillRect/>
          </a:stretch>
        </p:blipFill>
        <p:spPr>
          <a:xfrm>
            <a:off x="11177834" y="144368"/>
            <a:ext cx="775807" cy="294160"/>
          </a:xfrm>
          <a:prstGeom prst="rect">
            <a:avLst/>
          </a:prstGeom>
          <a:ln w="12700">
            <a:miter lim="400000"/>
          </a:ln>
        </p:spPr>
      </p:pic>
      <p:sp>
        <p:nvSpPr>
          <p:cNvPr id="39" name="Shape 39"/>
          <p:cNvSpPr/>
          <p:nvPr/>
        </p:nvSpPr>
        <p:spPr>
          <a:xfrm>
            <a:off x="188039" y="6576267"/>
            <a:ext cx="11815923" cy="20518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p>
            <a:pPr algn="l">
              <a:defRPr sz="2000"/>
            </a:pPr>
            <a:r>
              <a:rPr sz="1000" dirty="0">
                <a:solidFill>
                  <a:srgbClr val="777777"/>
                </a:solidFill>
              </a:rPr>
              <a:t>©</a:t>
            </a:r>
            <a:r>
              <a:rPr lang="en-GB" sz="1000" dirty="0">
                <a:solidFill>
                  <a:srgbClr val="777777"/>
                </a:solidFill>
              </a:rPr>
              <a:t> 2018</a:t>
            </a:r>
            <a:r>
              <a:rPr sz="1000" dirty="0">
                <a:solidFill>
                  <a:srgbClr val="777777"/>
                </a:solidFill>
              </a:rPr>
              <a:t> IBM </a:t>
            </a:r>
            <a:r>
              <a:rPr lang="en-GB" sz="1000" dirty="0">
                <a:solidFill>
                  <a:srgbClr val="777777"/>
                </a:solidFill>
              </a:rPr>
              <a:t>Corporation</a:t>
            </a:r>
            <a:endParaRPr sz="1000" dirty="0">
              <a:solidFill>
                <a:srgbClr val="777777"/>
              </a:solidFill>
            </a:endParaRPr>
          </a:p>
        </p:txBody>
      </p:sp>
      <p:sp>
        <p:nvSpPr>
          <p:cNvPr id="40" name="Shape 40"/>
          <p:cNvSpPr>
            <a:spLocks noGrp="1"/>
          </p:cNvSpPr>
          <p:nvPr>
            <p:ph type="sldNum" sz="quarter" idx="2"/>
          </p:nvPr>
        </p:nvSpPr>
        <p:spPr>
          <a:xfrm>
            <a:off x="11756886" y="6577259"/>
            <a:ext cx="198375" cy="203200"/>
          </a:xfrm>
          <a:prstGeom prst="rect">
            <a:avLst/>
          </a:prstGeom>
        </p:spPr>
        <p:txBody>
          <a:bodyPr/>
          <a:lstStyle>
            <a:lvl1pPr>
              <a:defRPr sz="1000"/>
            </a:lvl1pPr>
          </a:lstStyle>
          <a:p>
            <a:fld id="{86CB4B4D-7CA3-9044-876B-883B54F8677D}" type="slidenum">
              <a:t>‹#›</a:t>
            </a:fld>
            <a:endParaRPr/>
          </a:p>
        </p:txBody>
      </p:sp>
    </p:spTree>
    <p:extLst>
      <p:ext uri="{BB962C8B-B14F-4D97-AF65-F5344CB8AC3E}">
        <p14:creationId xmlns:p14="http://schemas.microsoft.com/office/powerpoint/2010/main" val="4031294116"/>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Custom Layout">
    <p:bg>
      <p:bgPr>
        <a:solidFill>
          <a:srgbClr val="F6F6F6"/>
        </a:solidFill>
        <a:effectLst/>
      </p:bgPr>
    </p:bg>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15602" y="593369"/>
            <a:ext cx="11360799" cy="763599"/>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Font typeface="Arial"/>
              <a:buNone/>
              <a:defRPr sz="4267" b="0" i="0" u="none" strike="noStrike" cap="none">
                <a:solidFill>
                  <a:srgbClr val="333333"/>
                </a:solidFill>
                <a:latin typeface="Arial"/>
                <a:ea typeface="Arial"/>
                <a:cs typeface="Arial"/>
                <a:sym typeface="Arial"/>
              </a:defRPr>
            </a:lvl1pPr>
            <a:lvl2pPr lvl="1" indent="0">
              <a:spcBef>
                <a:spcPts val="0"/>
              </a:spcBef>
              <a:buClr>
                <a:schemeClr val="dk1"/>
              </a:buClr>
              <a:buFont typeface="Arial"/>
              <a:buNone/>
              <a:defRPr sz="3733">
                <a:solidFill>
                  <a:schemeClr val="dk1"/>
                </a:solidFill>
              </a:defRPr>
            </a:lvl2pPr>
            <a:lvl3pPr lvl="2" indent="0">
              <a:spcBef>
                <a:spcPts val="0"/>
              </a:spcBef>
              <a:buClr>
                <a:schemeClr val="dk1"/>
              </a:buClr>
              <a:buFont typeface="Arial"/>
              <a:buNone/>
              <a:defRPr sz="3733">
                <a:solidFill>
                  <a:schemeClr val="dk1"/>
                </a:solidFill>
              </a:defRPr>
            </a:lvl3pPr>
            <a:lvl4pPr lvl="3" indent="0">
              <a:spcBef>
                <a:spcPts val="0"/>
              </a:spcBef>
              <a:buClr>
                <a:schemeClr val="dk1"/>
              </a:buClr>
              <a:buFont typeface="Arial"/>
              <a:buNone/>
              <a:defRPr sz="3733">
                <a:solidFill>
                  <a:schemeClr val="dk1"/>
                </a:solidFill>
              </a:defRPr>
            </a:lvl4pPr>
            <a:lvl5pPr lvl="4" indent="0">
              <a:spcBef>
                <a:spcPts val="0"/>
              </a:spcBef>
              <a:buClr>
                <a:schemeClr val="dk1"/>
              </a:buClr>
              <a:buFont typeface="Arial"/>
              <a:buNone/>
              <a:defRPr sz="3733">
                <a:solidFill>
                  <a:schemeClr val="dk1"/>
                </a:solidFill>
              </a:defRPr>
            </a:lvl5pPr>
            <a:lvl6pPr lvl="5" indent="0">
              <a:spcBef>
                <a:spcPts val="0"/>
              </a:spcBef>
              <a:buClr>
                <a:schemeClr val="dk1"/>
              </a:buClr>
              <a:buFont typeface="Arial"/>
              <a:buNone/>
              <a:defRPr sz="3733">
                <a:solidFill>
                  <a:schemeClr val="dk1"/>
                </a:solidFill>
              </a:defRPr>
            </a:lvl6pPr>
            <a:lvl7pPr lvl="6" indent="0">
              <a:spcBef>
                <a:spcPts val="0"/>
              </a:spcBef>
              <a:buClr>
                <a:schemeClr val="dk1"/>
              </a:buClr>
              <a:buFont typeface="Arial"/>
              <a:buNone/>
              <a:defRPr sz="3733">
                <a:solidFill>
                  <a:schemeClr val="dk1"/>
                </a:solidFill>
              </a:defRPr>
            </a:lvl7pPr>
            <a:lvl8pPr lvl="7" indent="0">
              <a:spcBef>
                <a:spcPts val="0"/>
              </a:spcBef>
              <a:buClr>
                <a:schemeClr val="dk1"/>
              </a:buClr>
              <a:buFont typeface="Arial"/>
              <a:buNone/>
              <a:defRPr sz="3733">
                <a:solidFill>
                  <a:schemeClr val="dk1"/>
                </a:solidFill>
              </a:defRPr>
            </a:lvl8pPr>
            <a:lvl9pPr lvl="8" indent="0">
              <a:spcBef>
                <a:spcPts val="0"/>
              </a:spcBef>
              <a:buClr>
                <a:schemeClr val="dk1"/>
              </a:buClr>
              <a:buFont typeface="Arial"/>
              <a:buNone/>
              <a:defRPr sz="3733">
                <a:solidFill>
                  <a:schemeClr val="dk1"/>
                </a:solidFill>
              </a:defRPr>
            </a:lvl9pPr>
          </a:lstStyle>
          <a:p>
            <a:endParaRPr/>
          </a:p>
        </p:txBody>
      </p:sp>
      <p:sp>
        <p:nvSpPr>
          <p:cNvPr id="22" name="Shape 22"/>
          <p:cNvSpPr txBox="1">
            <a:spLocks noGrp="1"/>
          </p:cNvSpPr>
          <p:nvPr>
            <p:ph type="sldNum" idx="12"/>
          </p:nvPr>
        </p:nvSpPr>
        <p:spPr>
          <a:xfrm>
            <a:off x="11409045" y="6197668"/>
            <a:ext cx="731599" cy="524800"/>
          </a:xfrm>
          <a:prstGeom prst="rect">
            <a:avLst/>
          </a:prstGeom>
          <a:noFill/>
          <a:ln>
            <a:noFill/>
          </a:ln>
        </p:spPr>
        <p:txBody>
          <a:bodyPr wrap="square" lIns="91425" tIns="91425" rIns="91425" bIns="91425" anchor="ctr" anchorCtr="0">
            <a:noAutofit/>
          </a:bodyPr>
          <a:lstStyle/>
          <a:p>
            <a:pPr algn="l">
              <a:buClr>
                <a:srgbClr val="434343"/>
              </a:buClr>
              <a:buSzPct val="25000"/>
            </a:pPr>
            <a:fld id="{00000000-1234-1234-1234-123412341234}" type="slidenum">
              <a:rPr lang="en-US" sz="1333" smtClean="0">
                <a:solidFill>
                  <a:srgbClr val="434343"/>
                </a:solidFill>
                <a:latin typeface="Arial"/>
                <a:ea typeface="Arial"/>
                <a:cs typeface="Arial"/>
                <a:sym typeface="Arial"/>
              </a:rPr>
              <a:pPr algn="l">
                <a:buClr>
                  <a:srgbClr val="434343"/>
                </a:buClr>
                <a:buSzPct val="25000"/>
              </a:pPr>
              <a:t>‹#›</a:t>
            </a:fld>
            <a:endParaRPr lang="en-US" sz="1333">
              <a:solidFill>
                <a:srgbClr val="434343"/>
              </a:solidFill>
              <a:latin typeface="Arial"/>
              <a:ea typeface="Arial"/>
              <a:cs typeface="Arial"/>
              <a:sym typeface="Arial"/>
            </a:endParaRPr>
          </a:p>
        </p:txBody>
      </p:sp>
      <p:sp>
        <p:nvSpPr>
          <p:cNvPr id="23" name="Shape 23"/>
          <p:cNvSpPr txBox="1">
            <a:spLocks noGrp="1"/>
          </p:cNvSpPr>
          <p:nvPr>
            <p:ph type="ftr" idx="11"/>
          </p:nvPr>
        </p:nvSpPr>
        <p:spPr>
          <a:xfrm>
            <a:off x="3182690" y="6271503"/>
            <a:ext cx="5826615" cy="366181"/>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333" b="0" i="0" u="none" strike="noStrike" cap="none">
                <a:solidFill>
                  <a:schemeClr val="lt2"/>
                </a:solidFill>
                <a:latin typeface="Arial"/>
                <a:ea typeface="Arial"/>
                <a:cs typeface="Arial"/>
                <a:sym typeface="Arial"/>
              </a:defRPr>
            </a:lvl1pPr>
            <a:lvl2pPr marL="609570"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4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09"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278"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848"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418"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6987"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557"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24" name="Shape 24"/>
          <p:cNvSpPr txBox="1">
            <a:spLocks noGrp="1"/>
          </p:cNvSpPr>
          <p:nvPr>
            <p:ph type="body" idx="1"/>
          </p:nvPr>
        </p:nvSpPr>
        <p:spPr>
          <a:xfrm>
            <a:off x="414862" y="1606549"/>
            <a:ext cx="11361532" cy="4242707"/>
          </a:xfrm>
          <a:prstGeom prst="rect">
            <a:avLst/>
          </a:prstGeom>
          <a:noFill/>
          <a:ln>
            <a:noFill/>
          </a:ln>
        </p:spPr>
        <p:txBody>
          <a:bodyPr wrap="square" lIns="91425" tIns="91425" rIns="91425" bIns="91425" anchor="t" anchorCtr="0"/>
          <a:lstStyle>
            <a:lvl1pPr marL="0" marR="0" lvl="0" indent="0" algn="l" rtl="0">
              <a:lnSpc>
                <a:spcPct val="115000"/>
              </a:lnSpc>
              <a:spcBef>
                <a:spcPts val="0"/>
              </a:spcBef>
              <a:spcAft>
                <a:spcPts val="2133"/>
              </a:spcAft>
              <a:buClr>
                <a:schemeClr val="dk2"/>
              </a:buClr>
              <a:buFont typeface="Arial"/>
              <a:buNone/>
              <a:defRPr sz="2400" b="0" i="0" u="none" strike="noStrike" cap="none">
                <a:solidFill>
                  <a:schemeClr val="lt2"/>
                </a:solidFill>
                <a:latin typeface="Arial"/>
                <a:ea typeface="Arial"/>
                <a:cs typeface="Arial"/>
                <a:sym typeface="Arial"/>
              </a:defRPr>
            </a:lvl1pPr>
            <a:lvl2pPr marL="609570" marR="0" lvl="1" indent="0" algn="l" rtl="0">
              <a:lnSpc>
                <a:spcPct val="115000"/>
              </a:lnSpc>
              <a:spcBef>
                <a:spcPts val="0"/>
              </a:spcBef>
              <a:spcAft>
                <a:spcPts val="2133"/>
              </a:spcAft>
              <a:buClr>
                <a:schemeClr val="dk2"/>
              </a:buClr>
              <a:buFont typeface="Arial"/>
              <a:buNone/>
              <a:defRPr sz="1867" b="0" i="0" u="none" strike="noStrike" cap="none">
                <a:solidFill>
                  <a:schemeClr val="lt2"/>
                </a:solidFill>
                <a:latin typeface="Arial"/>
                <a:ea typeface="Arial"/>
                <a:cs typeface="Arial"/>
                <a:sym typeface="Arial"/>
              </a:defRPr>
            </a:lvl2pPr>
            <a:lvl3pPr marL="1219140" marR="0" lvl="2" indent="0" algn="l" rtl="0">
              <a:lnSpc>
                <a:spcPct val="115000"/>
              </a:lnSpc>
              <a:spcBef>
                <a:spcPts val="0"/>
              </a:spcBef>
              <a:spcAft>
                <a:spcPts val="2133"/>
              </a:spcAft>
              <a:buClr>
                <a:schemeClr val="dk2"/>
              </a:buClr>
              <a:buFont typeface="Arial"/>
              <a:buNone/>
              <a:defRPr sz="1867" b="0" i="0" u="none" strike="noStrike" cap="none">
                <a:solidFill>
                  <a:schemeClr val="lt2"/>
                </a:solidFill>
                <a:latin typeface="Arial"/>
                <a:ea typeface="Arial"/>
                <a:cs typeface="Arial"/>
                <a:sym typeface="Arial"/>
              </a:defRPr>
            </a:lvl3pPr>
            <a:lvl4pPr marL="1828709" marR="0" lvl="3" indent="0" algn="l" rtl="0">
              <a:lnSpc>
                <a:spcPct val="115000"/>
              </a:lnSpc>
              <a:spcBef>
                <a:spcPts val="0"/>
              </a:spcBef>
              <a:spcAft>
                <a:spcPts val="2133"/>
              </a:spcAft>
              <a:buClr>
                <a:schemeClr val="dk2"/>
              </a:buClr>
              <a:buFont typeface="Arial"/>
              <a:buNone/>
              <a:defRPr sz="1867" b="0" i="0" u="none" strike="noStrike" cap="none">
                <a:solidFill>
                  <a:schemeClr val="lt2"/>
                </a:solidFill>
                <a:latin typeface="Arial"/>
                <a:ea typeface="Arial"/>
                <a:cs typeface="Arial"/>
                <a:sym typeface="Arial"/>
              </a:defRPr>
            </a:lvl4pPr>
            <a:lvl5pPr marL="2438278" marR="0" lvl="4" indent="0" algn="l" rtl="0">
              <a:lnSpc>
                <a:spcPct val="115000"/>
              </a:lnSpc>
              <a:spcBef>
                <a:spcPts val="0"/>
              </a:spcBef>
              <a:spcAft>
                <a:spcPts val="2133"/>
              </a:spcAft>
              <a:buClr>
                <a:schemeClr val="dk2"/>
              </a:buClr>
              <a:buFont typeface="Arial"/>
              <a:buNone/>
              <a:defRPr sz="1867" b="0" i="0" u="none" strike="noStrike" cap="none">
                <a:solidFill>
                  <a:schemeClr val="lt2"/>
                </a:solidFill>
                <a:latin typeface="Arial"/>
                <a:ea typeface="Arial"/>
                <a:cs typeface="Arial"/>
                <a:sym typeface="Arial"/>
              </a:defRPr>
            </a:lvl5pPr>
            <a:lvl6pPr marL="3047848" marR="0" lvl="5" indent="0" algn="l" rtl="0">
              <a:lnSpc>
                <a:spcPct val="115000"/>
              </a:lnSpc>
              <a:spcBef>
                <a:spcPts val="0"/>
              </a:spcBef>
              <a:spcAft>
                <a:spcPts val="2133"/>
              </a:spcAft>
              <a:buClr>
                <a:schemeClr val="dk2"/>
              </a:buClr>
              <a:buFont typeface="Arial"/>
              <a:buNone/>
              <a:defRPr sz="1867" b="0" i="0" u="none" strike="noStrike" cap="none">
                <a:solidFill>
                  <a:schemeClr val="dk2"/>
                </a:solidFill>
                <a:latin typeface="Arial"/>
                <a:ea typeface="Arial"/>
                <a:cs typeface="Arial"/>
                <a:sym typeface="Arial"/>
              </a:defRPr>
            </a:lvl6pPr>
            <a:lvl7pPr marL="3657418" marR="0" lvl="6" indent="0" algn="l" rtl="0">
              <a:lnSpc>
                <a:spcPct val="115000"/>
              </a:lnSpc>
              <a:spcBef>
                <a:spcPts val="0"/>
              </a:spcBef>
              <a:spcAft>
                <a:spcPts val="2133"/>
              </a:spcAft>
              <a:buClr>
                <a:schemeClr val="dk2"/>
              </a:buClr>
              <a:buFont typeface="Arial"/>
              <a:buNone/>
              <a:defRPr sz="1867" b="0" i="0" u="none" strike="noStrike" cap="none">
                <a:solidFill>
                  <a:schemeClr val="dk2"/>
                </a:solidFill>
                <a:latin typeface="Arial"/>
                <a:ea typeface="Arial"/>
                <a:cs typeface="Arial"/>
                <a:sym typeface="Arial"/>
              </a:defRPr>
            </a:lvl7pPr>
            <a:lvl8pPr marL="4266987" marR="0" lvl="7" indent="0" algn="l" rtl="0">
              <a:lnSpc>
                <a:spcPct val="115000"/>
              </a:lnSpc>
              <a:spcBef>
                <a:spcPts val="0"/>
              </a:spcBef>
              <a:spcAft>
                <a:spcPts val="2133"/>
              </a:spcAft>
              <a:buClr>
                <a:schemeClr val="dk2"/>
              </a:buClr>
              <a:buFont typeface="Arial"/>
              <a:buNone/>
              <a:defRPr sz="1867" b="0" i="0" u="none" strike="noStrike" cap="none">
                <a:solidFill>
                  <a:schemeClr val="dk2"/>
                </a:solidFill>
                <a:latin typeface="Arial"/>
                <a:ea typeface="Arial"/>
                <a:cs typeface="Arial"/>
                <a:sym typeface="Arial"/>
              </a:defRPr>
            </a:lvl8pPr>
            <a:lvl9pPr marL="4876557" marR="0" lvl="8" indent="0" algn="l" rtl="0">
              <a:lnSpc>
                <a:spcPct val="115000"/>
              </a:lnSpc>
              <a:spcBef>
                <a:spcPts val="0"/>
              </a:spcBef>
              <a:spcAft>
                <a:spcPts val="2133"/>
              </a:spcAft>
              <a:buClr>
                <a:schemeClr val="dk2"/>
              </a:buClr>
              <a:buFont typeface="Arial"/>
              <a:buNone/>
              <a:defRPr sz="1867" b="0" i="0" u="none" strike="noStrike" cap="none">
                <a:solidFill>
                  <a:schemeClr val="dk2"/>
                </a:solidFill>
                <a:latin typeface="Arial"/>
                <a:ea typeface="Arial"/>
                <a:cs typeface="Arial"/>
                <a:sym typeface="Arial"/>
              </a:defRPr>
            </a:lvl9pPr>
          </a:lstStyle>
          <a:p>
            <a:endParaRPr/>
          </a:p>
        </p:txBody>
      </p:sp>
      <p:pic>
        <p:nvPicPr>
          <p:cNvPr id="25" name="Shape 25"/>
          <p:cNvPicPr preferRelativeResize="0"/>
          <p:nvPr/>
        </p:nvPicPr>
        <p:blipFill rotWithShape="1">
          <a:blip r:embed="rId2">
            <a:alphaModFix/>
          </a:blip>
          <a:srcRect/>
          <a:stretch/>
        </p:blipFill>
        <p:spPr>
          <a:xfrm>
            <a:off x="550329" y="6117596"/>
            <a:ext cx="2101543" cy="417093"/>
          </a:xfrm>
          <a:prstGeom prst="rect">
            <a:avLst/>
          </a:prstGeom>
          <a:noFill/>
          <a:ln>
            <a:noFill/>
          </a:ln>
        </p:spPr>
      </p:pic>
    </p:spTree>
    <p:extLst>
      <p:ext uri="{BB962C8B-B14F-4D97-AF65-F5344CB8AC3E}">
        <p14:creationId xmlns:p14="http://schemas.microsoft.com/office/powerpoint/2010/main" val="41643875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dirty="0"/>
              <a:t>GTM Partnership, DBG Developer Engagement / © 2018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2213698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dirty="0"/>
              <a:t>GTM Partnership, DBG Developer Engagement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44647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87669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marL="0" marR="0" indent="0" algn="l" defTabSz="914377" rtl="0" eaLnBrk="1" fontAlgn="auto" latinLnBrk="0" hangingPunct="1">
              <a:lnSpc>
                <a:spcPct val="100000"/>
              </a:lnSpc>
              <a:spcBef>
                <a:spcPts val="0"/>
              </a:spcBef>
              <a:spcAft>
                <a:spcPts val="0"/>
              </a:spcAft>
              <a:buClrTx/>
              <a:buSzTx/>
              <a:buFontTx/>
              <a:buNone/>
              <a:tabLst/>
              <a:defRPr>
                <a:solidFill>
                  <a:schemeClr val="bg2"/>
                </a:solidFill>
              </a:defRPr>
            </a:lvl1pPr>
          </a:lstStyle>
          <a:p>
            <a:r>
              <a:rPr lang="de-DE" dirty="0"/>
              <a:t>GTM Partnership, DBG Developer Engagement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4817448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marL="0" marR="0" indent="0" algn="l" defTabSz="914377" rtl="0" eaLnBrk="1" fontAlgn="auto" latinLnBrk="0" hangingPunct="1">
              <a:lnSpc>
                <a:spcPct val="100000"/>
              </a:lnSpc>
              <a:spcBef>
                <a:spcPts val="0"/>
              </a:spcBef>
              <a:spcAft>
                <a:spcPts val="0"/>
              </a:spcAft>
              <a:buClrTx/>
              <a:buSzTx/>
              <a:buFontTx/>
              <a:buNone/>
              <a:tabLst/>
              <a:defRPr>
                <a:solidFill>
                  <a:schemeClr val="bg2"/>
                </a:solidFill>
              </a:defRPr>
            </a:lvl1pPr>
          </a:lstStyle>
          <a:p>
            <a:r>
              <a:rPr lang="de-DE" dirty="0"/>
              <a:t>GTM Partnership, DBG Developer Engagement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5161832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42425757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2726811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42545207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79018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72374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442111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5766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39408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9744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77890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7690196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12948969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9942205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80704373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35433993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5055226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47862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752929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142273732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269372558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007365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609905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685777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137563567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442678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ext uri="{BB962C8B-B14F-4D97-AF65-F5344CB8AC3E}">
        <p14:creationId xmlns:p14="http://schemas.microsoft.com/office/powerpoint/2010/main" val="18638788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1376705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82212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233190946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007012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theme" Target="../theme/theme2.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image" Target="../media/image1.png"/><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tags" Target="../tags/tag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theme" Target="../theme/theme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8"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pic>
        <p:nvPicPr>
          <p:cNvPr id="5" name="Picture 4">
            <a:extLst>
              <a:ext uri="{FF2B5EF4-FFF2-40B4-BE49-F238E27FC236}">
                <a16:creationId xmlns:a16="http://schemas.microsoft.com/office/drawing/2014/main" id="{90D00697-9282-41EE-AE75-1F6C88384D89}"/>
              </a:ext>
            </a:extLst>
          </p:cNvPr>
          <p:cNvPicPr>
            <a:picLocks noChangeAspect="1"/>
          </p:cNvPicPr>
          <p:nvPr userDrawn="1"/>
        </p:nvPicPr>
        <p:blipFill>
          <a:blip r:embed="rId25"/>
          <a:stretch>
            <a:fillRect/>
          </a:stretch>
        </p:blipFill>
        <p:spPr>
          <a:xfrm>
            <a:off x="0" y="6240629"/>
            <a:ext cx="1567287" cy="572235"/>
          </a:xfrm>
          <a:prstGeom prst="rect">
            <a:avLst/>
          </a:prstGeom>
        </p:spPr>
      </p:pic>
    </p:spTree>
    <p:custDataLst>
      <p:tags r:id="rId24"/>
    </p:custDataLst>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8" r:id="rId20"/>
    <p:sldLayoutId id="2147483697" r:id="rId21"/>
    <p:sldLayoutId id="2147483722"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pic>
        <p:nvPicPr>
          <p:cNvPr id="8" name="Picture 7">
            <a:extLst>
              <a:ext uri="{FF2B5EF4-FFF2-40B4-BE49-F238E27FC236}">
                <a16:creationId xmlns:a16="http://schemas.microsoft.com/office/drawing/2014/main" id="{330ABD7A-BE41-440B-9ADD-FED20D64D8AB}"/>
              </a:ext>
            </a:extLst>
          </p:cNvPr>
          <p:cNvPicPr>
            <a:picLocks noChangeAspect="1"/>
          </p:cNvPicPr>
          <p:nvPr userDrawn="1"/>
        </p:nvPicPr>
        <p:blipFill>
          <a:blip r:embed="rId28">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27"/>
    </p:custDataLst>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3" r:id="rId21"/>
    <p:sldLayoutId id="2147483725" r:id="rId22"/>
    <p:sldLayoutId id="2147483762" r:id="rId23"/>
    <p:sldLayoutId id="2147483763" r:id="rId24"/>
    <p:sldLayoutId id="2147483764" r:id="rId25"/>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747885834"/>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6.tiff"/><Relationship Id="rId2" Type="http://schemas.openxmlformats.org/officeDocument/2006/relationships/slideLayout" Target="../slideLayouts/slideLayout20.xml"/><Relationship Id="rId1" Type="http://schemas.openxmlformats.org/officeDocument/2006/relationships/tags" Target="../tags/tag4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bit.ly/2xf0Pv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45.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45.xml"/><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2" Type="http://schemas.openxmlformats.org/officeDocument/2006/relationships/hyperlink" Target="https://en.wikipedia.org/wiki/Hardware_security_module" TargetMode="Externa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9.xml"/></Relationships>
</file>

<file path=ppt/slides/_rels/slide1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65.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9.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9.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4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8" Type="http://schemas.openxmlformats.org/officeDocument/2006/relationships/hyperlink" Target="https://searchsecurity.techtarget.com/news/252460033/Chris-Wysopal-talks-blockchain-hype-and-realistic-uses" TargetMode="External"/><Relationship Id="rId3" Type="http://schemas.openxmlformats.org/officeDocument/2006/relationships/hyperlink" Target="https://developer.ibm.com/" TargetMode="External"/><Relationship Id="rId7" Type="http://schemas.openxmlformats.org/officeDocument/2006/relationships/hyperlink" Target="https://www.hyperledger.org/blog/2018/02/07/hyperledger-fabric-1-0-release-process" TargetMode="External"/><Relationship Id="rId2" Type="http://schemas.openxmlformats.org/officeDocument/2006/relationships/hyperlink" Target="https://hyperledger-fabric.readthedocs.io/en/release-1.4/private_data_tutorial.html" TargetMode="External"/><Relationship Id="rId1" Type="http://schemas.openxmlformats.org/officeDocument/2006/relationships/slideLayout" Target="../slideLayouts/slideLayout43.xml"/><Relationship Id="rId6" Type="http://schemas.openxmlformats.org/officeDocument/2006/relationships/hyperlink" Target="https://www.ibm.com/cloud/sysdig" TargetMode="External"/><Relationship Id="rId5" Type="http://schemas.openxmlformats.org/officeDocument/2006/relationships/hyperlink" Target="https://developer.ibm.com/patterns/storing-private-data-off-chain-using-blockchain-think-healthcare-use-case" TargetMode="External"/><Relationship Id="rId4" Type="http://schemas.openxmlformats.org/officeDocument/2006/relationships/hyperlink" Target="https://developer.ibm.com/patterns/build-first-private-blockchain-network-interplanetary-file-system/" TargetMode="External"/></Relationships>
</file>

<file path=ppt/slides/_rels/slide43.xml.rels><?xml version="1.0" encoding="UTF-8" standalone="yes"?>
<Relationships xmlns="http://schemas.openxmlformats.org/package/2006/relationships"><Relationship Id="rId2" Type="http://schemas.openxmlformats.org/officeDocument/2006/relationships/hyperlink" Target="https://medium.com/luxtag-live-tokenized-assets-on-blockchain/private-vs-public-blockchain-what-are-the-major-differences-d92a504f3a4a" TargetMode="External"/><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44.xml"/><Relationship Id="rId4" Type="http://schemas.openxmlformats.org/officeDocument/2006/relationships/hyperlink" Target="https://bit.ly/2xf0PvK" TargetMode="Externa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48.xml"/></Relationships>
</file>

<file path=ppt/slides/_rels/slide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9.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7.xml"/><Relationship Id="rId16" Type="http://schemas.openxmlformats.org/officeDocument/2006/relationships/image" Target="../media/image38.png"/><Relationship Id="rId1" Type="http://schemas.openxmlformats.org/officeDocument/2006/relationships/slideLayout" Target="../slideLayouts/slideLayout45.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image" Target="../media/image41.png"/><Relationship Id="rId16" Type="http://schemas.openxmlformats.org/officeDocument/2006/relationships/image" Target="../media/image53.png"/><Relationship Id="rId1" Type="http://schemas.openxmlformats.org/officeDocument/2006/relationships/slideLayout" Target="../slideLayouts/slideLayout45.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5" Type="http://schemas.openxmlformats.org/officeDocument/2006/relationships/image" Target="../media/image52.png"/><Relationship Id="rId10" Type="http://schemas.openxmlformats.org/officeDocument/2006/relationships/image" Target="../media/image33.png"/><Relationship Id="rId19" Type="http://schemas.openxmlformats.org/officeDocument/2006/relationships/image" Target="../media/image56.png"/><Relationship Id="rId4" Type="http://schemas.openxmlformats.org/officeDocument/2006/relationships/image" Target="../media/image27.png"/><Relationship Id="rId9" Type="http://schemas.openxmlformats.org/officeDocument/2006/relationships/image" Target="../media/image47.png"/><Relationship Id="rId1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FC3995-7BB8-B448-A7C6-D67056FDE0BA}"/>
              </a:ext>
            </a:extLst>
          </p:cNvPr>
          <p:cNvSpPr/>
          <p:nvPr/>
        </p:nvSpPr>
        <p:spPr>
          <a:xfrm>
            <a:off x="133344" y="6297008"/>
            <a:ext cx="1336775" cy="321179"/>
          </a:xfrm>
          <a:prstGeom prst="rect">
            <a:avLst/>
          </a:prstGeom>
          <a:solidFill>
            <a:schemeClr val="bg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Title 1"/>
          <p:cNvSpPr>
            <a:spLocks noGrp="1"/>
          </p:cNvSpPr>
          <p:nvPr>
            <p:ph type="ctrTitle"/>
          </p:nvPr>
        </p:nvSpPr>
        <p:spPr>
          <a:xfrm>
            <a:off x="0" y="0"/>
            <a:ext cx="12192000" cy="2477311"/>
          </a:xfrm>
          <a:solidFill>
            <a:schemeClr val="accent2"/>
          </a:solidFill>
        </p:spPr>
        <p:txBody>
          <a:bodyPr/>
          <a:lstStyle/>
          <a:p>
            <a:r>
              <a:rPr lang="en-US" sz="4000" b="1" dirty="0"/>
              <a:t>HYPERLEDGER FABRIC FOR THE ENTERPRISE</a:t>
            </a:r>
            <a:br>
              <a:rPr lang="en-US" sz="4000" b="1" dirty="0"/>
            </a:br>
            <a:br>
              <a:rPr lang="en-US" sz="4000" b="1" dirty="0"/>
            </a:br>
            <a:r>
              <a:rPr lang="en-US" sz="2000" b="1" dirty="0"/>
              <a:t>Privacy and Security Strategies</a:t>
            </a:r>
            <a:br>
              <a:rPr lang="en-US" sz="4000" dirty="0"/>
            </a:br>
            <a:endParaRPr lang="en-US" sz="4000" dirty="0">
              <a:solidFill>
                <a:schemeClr val="accent1"/>
              </a:solidFill>
            </a:endParaRPr>
          </a:p>
        </p:txBody>
      </p:sp>
      <p:sp>
        <p:nvSpPr>
          <p:cNvPr id="3" name="Subtitle 2"/>
          <p:cNvSpPr>
            <a:spLocks noGrp="1"/>
          </p:cNvSpPr>
          <p:nvPr>
            <p:ph type="subTitle" idx="1"/>
          </p:nvPr>
        </p:nvSpPr>
        <p:spPr>
          <a:xfrm>
            <a:off x="0" y="2927888"/>
            <a:ext cx="9131030" cy="3909250"/>
          </a:xfrm>
        </p:spPr>
        <p:txBody>
          <a:bodyPr/>
          <a:lstStyle/>
          <a:p>
            <a:endParaRPr lang="en-US" sz="1800" b="1" dirty="0"/>
          </a:p>
          <a:p>
            <a:r>
              <a:rPr lang="en-US" sz="1800" b="1" dirty="0"/>
              <a:t>Grant Steinfeld</a:t>
            </a:r>
            <a:r>
              <a:rPr lang="en-US" sz="1800" b="1" baseline="30000" dirty="0"/>
              <a:t>1</a:t>
            </a:r>
            <a:endParaRPr lang="en-US" sz="1800" b="1" dirty="0"/>
          </a:p>
          <a:p>
            <a:pPr>
              <a:lnSpc>
                <a:spcPct val="150000"/>
              </a:lnSpc>
            </a:pPr>
            <a:r>
              <a:rPr lang="en-US" sz="1800" baseline="30000" dirty="0"/>
              <a:t>1 </a:t>
            </a:r>
            <a:r>
              <a:rPr lang="en-US" sz="1800" dirty="0"/>
              <a:t>Developer Advocate – Blockchain and Java, IBM</a:t>
            </a:r>
            <a:br>
              <a:rPr lang="en-US" sz="1800" dirty="0"/>
            </a:br>
            <a:r>
              <a:rPr lang="en-US" sz="1800" dirty="0"/>
              <a:t>@</a:t>
            </a:r>
            <a:r>
              <a:rPr lang="en-US" sz="1800" dirty="0" err="1"/>
              <a:t>gsteinfeld</a:t>
            </a:r>
            <a:r>
              <a:rPr lang="en-US" sz="1800" dirty="0"/>
              <a:t> </a:t>
            </a:r>
          </a:p>
          <a:p>
            <a:pPr>
              <a:lnSpc>
                <a:spcPct val="150000"/>
              </a:lnSpc>
            </a:pPr>
            <a:r>
              <a:rPr lang="en-US" sz="1800" dirty="0"/>
              <a:t> </a:t>
            </a:r>
            <a:br>
              <a:rPr lang="en-US" sz="1800" dirty="0"/>
            </a:br>
            <a:r>
              <a:rPr lang="en-US" sz="1800" dirty="0"/>
              <a:t>				</a:t>
            </a:r>
            <a:r>
              <a:rPr lang="en-US" sz="4000" dirty="0">
                <a:solidFill>
                  <a:schemeClr val="accent3"/>
                </a:solidFill>
                <a:latin typeface="IBM Plex Sans" charset="0"/>
                <a:hlinkClick r:id="rId4"/>
              </a:rPr>
              <a:t>https://bit.ly/2xf0PvK</a:t>
            </a:r>
            <a:endParaRPr lang="en-US" sz="4000" dirty="0"/>
          </a:p>
        </p:txBody>
      </p:sp>
      <p:sp>
        <p:nvSpPr>
          <p:cNvPr id="6" name="Rectangle 5">
            <a:extLst>
              <a:ext uri="{FF2B5EF4-FFF2-40B4-BE49-F238E27FC236}">
                <a16:creationId xmlns:a16="http://schemas.microsoft.com/office/drawing/2014/main" id="{6C37BA59-070F-214F-A3B5-5A8A27BB1F2C}"/>
              </a:ext>
            </a:extLst>
          </p:cNvPr>
          <p:cNvSpPr/>
          <p:nvPr/>
        </p:nvSpPr>
        <p:spPr>
          <a:xfrm>
            <a:off x="8552330" y="-4612341"/>
            <a:ext cx="914400" cy="914400"/>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7" name="Rectangle 6">
            <a:extLst>
              <a:ext uri="{FF2B5EF4-FFF2-40B4-BE49-F238E27FC236}">
                <a16:creationId xmlns:a16="http://schemas.microsoft.com/office/drawing/2014/main" id="{A9C62BE5-1286-DD4A-91FD-AA56F212276A}"/>
              </a:ext>
            </a:extLst>
          </p:cNvPr>
          <p:cNvSpPr/>
          <p:nvPr/>
        </p:nvSpPr>
        <p:spPr>
          <a:xfrm>
            <a:off x="147918" y="3139239"/>
            <a:ext cx="11873753" cy="1750181"/>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3" name="TextBox 12">
            <a:extLst>
              <a:ext uri="{FF2B5EF4-FFF2-40B4-BE49-F238E27FC236}">
                <a16:creationId xmlns:a16="http://schemas.microsoft.com/office/drawing/2014/main" id="{E2B7BD02-B575-274D-BD07-516DD3A1DD6F}"/>
              </a:ext>
            </a:extLst>
          </p:cNvPr>
          <p:cNvSpPr txBox="1"/>
          <p:nvPr/>
        </p:nvSpPr>
        <p:spPr>
          <a:xfrm>
            <a:off x="118770" y="2431353"/>
            <a:ext cx="3564229" cy="707886"/>
          </a:xfrm>
          <a:prstGeom prst="rect">
            <a:avLst/>
          </a:prstGeom>
          <a:noFill/>
        </p:spPr>
        <p:txBody>
          <a:bodyPr wrap="square" rtlCol="0">
            <a:spAutoFit/>
          </a:bodyPr>
          <a:lstStyle/>
          <a:p>
            <a:r>
              <a:rPr lang="en-US" sz="4000" dirty="0">
                <a:solidFill>
                  <a:schemeClr val="accent1"/>
                </a:solidFill>
              </a:rPr>
              <a:t>Presentation</a:t>
            </a:r>
            <a:endParaRPr lang="en-US" sz="4000" dirty="0"/>
          </a:p>
        </p:txBody>
      </p:sp>
      <p:pic>
        <p:nvPicPr>
          <p:cNvPr id="10" name="Picture 9">
            <a:extLst>
              <a:ext uri="{FF2B5EF4-FFF2-40B4-BE49-F238E27FC236}">
                <a16:creationId xmlns:a16="http://schemas.microsoft.com/office/drawing/2014/main" id="{28E2EE62-77E1-4945-B30A-350CC2BB395C}"/>
              </a:ext>
            </a:extLst>
          </p:cNvPr>
          <p:cNvPicPr>
            <a:picLocks noChangeAspect="1"/>
          </p:cNvPicPr>
          <p:nvPr/>
        </p:nvPicPr>
        <p:blipFill>
          <a:blip r:embed="rId5"/>
          <a:stretch>
            <a:fillRect/>
          </a:stretch>
        </p:blipFill>
        <p:spPr>
          <a:xfrm>
            <a:off x="7151807" y="3827206"/>
            <a:ext cx="2801045" cy="781344"/>
          </a:xfrm>
          <a:prstGeom prst="rect">
            <a:avLst/>
          </a:prstGeom>
        </p:spPr>
      </p:pic>
      <p:pic>
        <p:nvPicPr>
          <p:cNvPr id="12" name="Picture 11">
            <a:extLst>
              <a:ext uri="{FF2B5EF4-FFF2-40B4-BE49-F238E27FC236}">
                <a16:creationId xmlns:a16="http://schemas.microsoft.com/office/drawing/2014/main" id="{A0B901C2-E5A0-054B-B8CE-0ACD29E57F73}"/>
              </a:ext>
            </a:extLst>
          </p:cNvPr>
          <p:cNvPicPr>
            <a:picLocks noChangeAspect="1"/>
          </p:cNvPicPr>
          <p:nvPr/>
        </p:nvPicPr>
        <p:blipFill>
          <a:blip r:embed="rId6"/>
          <a:stretch>
            <a:fillRect/>
          </a:stretch>
        </p:blipFill>
        <p:spPr>
          <a:xfrm>
            <a:off x="9142160" y="5022618"/>
            <a:ext cx="2186607" cy="1269149"/>
          </a:xfrm>
          <a:prstGeom prst="rect">
            <a:avLst/>
          </a:prstGeom>
        </p:spPr>
      </p:pic>
      <p:pic>
        <p:nvPicPr>
          <p:cNvPr id="8" name="Picture 7">
            <a:extLst>
              <a:ext uri="{FF2B5EF4-FFF2-40B4-BE49-F238E27FC236}">
                <a16:creationId xmlns:a16="http://schemas.microsoft.com/office/drawing/2014/main" id="{B4F4CF38-2A43-B54A-B897-316BB0911F72}"/>
              </a:ext>
            </a:extLst>
          </p:cNvPr>
          <p:cNvPicPr>
            <a:picLocks noChangeAspect="1"/>
          </p:cNvPicPr>
          <p:nvPr/>
        </p:nvPicPr>
        <p:blipFill>
          <a:blip r:embed="rId7"/>
          <a:stretch>
            <a:fillRect/>
          </a:stretch>
        </p:blipFill>
        <p:spPr>
          <a:xfrm>
            <a:off x="1104434" y="5390067"/>
            <a:ext cx="901700" cy="901700"/>
          </a:xfrm>
          <a:prstGeom prst="rect">
            <a:avLst/>
          </a:prstGeom>
        </p:spPr>
      </p:pic>
    </p:spTree>
    <p:custDataLst>
      <p:tags r:id="rId1"/>
    </p:custDataLst>
    <p:extLst>
      <p:ext uri="{BB962C8B-B14F-4D97-AF65-F5344CB8AC3E}">
        <p14:creationId xmlns:p14="http://schemas.microsoft.com/office/powerpoint/2010/main" val="1967117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Picture 151">
            <a:extLst>
              <a:ext uri="{FF2B5EF4-FFF2-40B4-BE49-F238E27FC236}">
                <a16:creationId xmlns:a16="http://schemas.microsoft.com/office/drawing/2014/main" id="{009BCF22-FC7B-8145-8EED-09A9BD2DFFBF}"/>
              </a:ext>
            </a:extLst>
          </p:cNvPr>
          <p:cNvPicPr>
            <a:picLocks noChangeAspect="1"/>
          </p:cNvPicPr>
          <p:nvPr/>
        </p:nvPicPr>
        <p:blipFill rotWithShape="1">
          <a:blip r:embed="rId3" cstate="screen">
            <a:grayscl/>
            <a:extLst>
              <a:ext uri="{28A0092B-C50C-407E-A947-70E740481C1C}">
                <a14:useLocalDpi xmlns:a14="http://schemas.microsoft.com/office/drawing/2010/main"/>
              </a:ext>
            </a:extLst>
          </a:blip>
          <a:srcRect/>
          <a:stretch/>
        </p:blipFill>
        <p:spPr>
          <a:xfrm>
            <a:off x="1491920" y="1735139"/>
            <a:ext cx="1756171" cy="1314000"/>
          </a:xfrm>
          <a:prstGeom prst="rect">
            <a:avLst/>
          </a:prstGeom>
        </p:spPr>
      </p:pic>
      <p:pic>
        <p:nvPicPr>
          <p:cNvPr id="154" name="Picture 153">
            <a:extLst>
              <a:ext uri="{FF2B5EF4-FFF2-40B4-BE49-F238E27FC236}">
                <a16:creationId xmlns:a16="http://schemas.microsoft.com/office/drawing/2014/main" id="{ADE2AC11-D00F-314A-8CD1-0376A2A25C19}"/>
              </a:ext>
            </a:extLst>
          </p:cNvPr>
          <p:cNvPicPr>
            <a:picLocks noChangeAspect="1"/>
          </p:cNvPicPr>
          <p:nvPr/>
        </p:nvPicPr>
        <p:blipFill rotWithShape="1">
          <a:blip r:embed="rId4" cstate="screen">
            <a:grayscl/>
            <a:extLst>
              <a:ext uri="{28A0092B-C50C-407E-A947-70E740481C1C}">
                <a14:useLocalDpi xmlns:a14="http://schemas.microsoft.com/office/drawing/2010/main"/>
              </a:ext>
            </a:extLst>
          </a:blip>
          <a:srcRect/>
          <a:stretch/>
        </p:blipFill>
        <p:spPr>
          <a:xfrm>
            <a:off x="6396721" y="1736819"/>
            <a:ext cx="1756207" cy="1314000"/>
          </a:xfrm>
          <a:prstGeom prst="rect">
            <a:avLst/>
          </a:prstGeom>
        </p:spPr>
      </p:pic>
      <p:pic>
        <p:nvPicPr>
          <p:cNvPr id="155" name="Picture 154">
            <a:extLst>
              <a:ext uri="{FF2B5EF4-FFF2-40B4-BE49-F238E27FC236}">
                <a16:creationId xmlns:a16="http://schemas.microsoft.com/office/drawing/2014/main" id="{4BE79986-3208-AF4A-A33E-808572FBA1BF}"/>
              </a:ext>
            </a:extLst>
          </p:cNvPr>
          <p:cNvPicPr>
            <a:picLocks noChangeAspect="1"/>
          </p:cNvPicPr>
          <p:nvPr/>
        </p:nvPicPr>
        <p:blipFill rotWithShape="1">
          <a:blip r:embed="rId5" cstate="screen">
            <a:grayscl/>
            <a:extLst>
              <a:ext uri="{28A0092B-C50C-407E-A947-70E740481C1C}">
                <a14:useLocalDpi xmlns:a14="http://schemas.microsoft.com/office/drawing/2010/main"/>
              </a:ext>
            </a:extLst>
          </a:blip>
          <a:srcRect/>
          <a:stretch/>
        </p:blipFill>
        <p:spPr>
          <a:xfrm>
            <a:off x="8855150" y="1736819"/>
            <a:ext cx="1758329" cy="1314000"/>
          </a:xfrm>
          <a:prstGeom prst="rect">
            <a:avLst/>
          </a:prstGeom>
        </p:spPr>
      </p:pic>
      <p:sp>
        <p:nvSpPr>
          <p:cNvPr id="93" name="Shared Ledger text">
            <a:extLst>
              <a:ext uri="{FF2B5EF4-FFF2-40B4-BE49-F238E27FC236}">
                <a16:creationId xmlns:a16="http://schemas.microsoft.com/office/drawing/2014/main" id="{41AEF38B-37AB-E344-B765-5D3E0A6A0474}"/>
              </a:ext>
            </a:extLst>
          </p:cNvPr>
          <p:cNvSpPr>
            <a:spLocks noChangeArrowheads="1"/>
          </p:cNvSpPr>
          <p:nvPr/>
        </p:nvSpPr>
        <p:spPr bwMode="auto">
          <a:xfrm>
            <a:off x="1492512" y="3503958"/>
            <a:ext cx="1756171" cy="2846933"/>
          </a:xfrm>
          <a:prstGeom prst="rect">
            <a:avLst/>
          </a:prstGeom>
          <a:noFill/>
          <a:ln w="25400" algn="ctr">
            <a:noFill/>
            <a:miter lim="800000"/>
            <a:headEnd/>
            <a:tailEnd/>
          </a:ln>
        </p:spPr>
        <p:txBody>
          <a:bodyPr wrap="square" lIns="0" tIns="0" rIns="0" bIns="0" anchor="t" anchorCtr="0">
            <a:spAutoFit/>
          </a:bodyPr>
          <a:lstStyle/>
          <a:p>
            <a:pPr defTabSz="457178">
              <a:spcAft>
                <a:spcPts val="600"/>
              </a:spcAft>
            </a:pPr>
            <a:r>
              <a:rPr lang="en-GB" sz="1200" b="1" dirty="0"/>
              <a:t>Append-only distributed system of record shared across business network</a:t>
            </a:r>
          </a:p>
          <a:p>
            <a:pPr defTabSz="457178">
              <a:spcAft>
                <a:spcPts val="600"/>
              </a:spcAft>
            </a:pPr>
            <a:r>
              <a:rPr lang="en-US" sz="1200" dirty="0"/>
              <a:t>A network of industry participants maintains a distributed, permissioned ledger with copies of document filings, relevant supply chain events, authority approval status, and full audit history; every change results in a new, immutable block</a:t>
            </a:r>
            <a:endParaRPr lang="en-GB" sz="1200" dirty="0"/>
          </a:p>
        </p:txBody>
      </p:sp>
      <p:sp>
        <p:nvSpPr>
          <p:cNvPr id="94" name="Smart Contract text">
            <a:extLst>
              <a:ext uri="{FF2B5EF4-FFF2-40B4-BE49-F238E27FC236}">
                <a16:creationId xmlns:a16="http://schemas.microsoft.com/office/drawing/2014/main" id="{3D13FDCF-0E21-D543-B6AD-A760E9B6C8DD}"/>
              </a:ext>
            </a:extLst>
          </p:cNvPr>
          <p:cNvSpPr>
            <a:spLocks noChangeArrowheads="1"/>
          </p:cNvSpPr>
          <p:nvPr/>
        </p:nvSpPr>
        <p:spPr bwMode="auto">
          <a:xfrm>
            <a:off x="3950907" y="3503958"/>
            <a:ext cx="1883924" cy="2662267"/>
          </a:xfrm>
          <a:prstGeom prst="rect">
            <a:avLst/>
          </a:prstGeom>
          <a:noFill/>
          <a:ln w="25400" algn="ctr">
            <a:noFill/>
            <a:miter lim="800000"/>
            <a:headEnd/>
            <a:tailEnd/>
          </a:ln>
        </p:spPr>
        <p:txBody>
          <a:bodyPr wrap="square" lIns="0" tIns="0" rIns="0" bIns="0" anchor="t" anchorCtr="0">
            <a:spAutoFit/>
          </a:bodyPr>
          <a:lstStyle/>
          <a:p>
            <a:pPr defTabSz="457178">
              <a:spcAft>
                <a:spcPts val="600"/>
              </a:spcAft>
            </a:pPr>
            <a:r>
              <a:rPr lang="en-GB" sz="1200" b="1" dirty="0"/>
              <a:t>Shared business logic governing what transactions may be written to the ledger</a:t>
            </a:r>
          </a:p>
          <a:p>
            <a:pPr defTabSz="457178">
              <a:spcAft>
                <a:spcPts val="600"/>
              </a:spcAft>
            </a:pPr>
            <a:r>
              <a:rPr lang="en-US" sz="1200" dirty="0"/>
              <a:t>Cross-organizational business processes, such as import and export clearance, are pre-programmed and built into Blockchain and distributed to and executed on the network, preventing any member from changing the business logic</a:t>
            </a:r>
            <a:endParaRPr lang="en-GB" sz="1200" dirty="0"/>
          </a:p>
        </p:txBody>
      </p:sp>
      <p:sp>
        <p:nvSpPr>
          <p:cNvPr id="95" name="Privacy text">
            <a:extLst>
              <a:ext uri="{FF2B5EF4-FFF2-40B4-BE49-F238E27FC236}">
                <a16:creationId xmlns:a16="http://schemas.microsoft.com/office/drawing/2014/main" id="{73C8D33C-3BD0-1C4A-B6B0-CE939BF8F020}"/>
              </a:ext>
            </a:extLst>
          </p:cNvPr>
          <p:cNvSpPr>
            <a:spLocks noChangeArrowheads="1"/>
          </p:cNvSpPr>
          <p:nvPr/>
        </p:nvSpPr>
        <p:spPr bwMode="auto">
          <a:xfrm>
            <a:off x="6405128" y="3503960"/>
            <a:ext cx="1888131" cy="2108269"/>
          </a:xfrm>
          <a:prstGeom prst="rect">
            <a:avLst/>
          </a:prstGeom>
          <a:noFill/>
          <a:ln w="25400" algn="ctr">
            <a:noFill/>
            <a:miter lim="800000"/>
            <a:headEnd/>
            <a:tailEnd/>
          </a:ln>
        </p:spPr>
        <p:txBody>
          <a:bodyPr wrap="square" lIns="0" tIns="0" rIns="0" bIns="0" anchor="t" anchorCtr="0">
            <a:spAutoFit/>
          </a:bodyPr>
          <a:lstStyle/>
          <a:p>
            <a:pPr defTabSz="457178">
              <a:spcAft>
                <a:spcPts val="600"/>
              </a:spcAft>
            </a:pPr>
            <a:r>
              <a:rPr lang="en-GB" sz="1200" b="1" dirty="0"/>
              <a:t>Ensuring appropriate visibility; transactions are secure, authenticated and verifiable</a:t>
            </a:r>
          </a:p>
          <a:p>
            <a:pPr defTabSz="457178">
              <a:spcAft>
                <a:spcPts val="600"/>
              </a:spcAft>
            </a:pPr>
            <a:r>
              <a:rPr lang="en-GB" sz="1200" dirty="0"/>
              <a:t>Cryptography enables permissioned access so only the parties participating in a </a:t>
            </a:r>
            <a:br>
              <a:rPr lang="en-GB" sz="1200" dirty="0"/>
            </a:br>
            <a:r>
              <a:rPr lang="en-GB" sz="1200" dirty="0"/>
              <a:t>specific shipment can submit, edit or approve related data </a:t>
            </a:r>
          </a:p>
        </p:txBody>
      </p:sp>
      <p:sp>
        <p:nvSpPr>
          <p:cNvPr id="96" name="Trust text">
            <a:extLst>
              <a:ext uri="{FF2B5EF4-FFF2-40B4-BE49-F238E27FC236}">
                <a16:creationId xmlns:a16="http://schemas.microsoft.com/office/drawing/2014/main" id="{8DC43645-E8A4-B340-B02F-C3D5EC7DA4D8}"/>
              </a:ext>
            </a:extLst>
          </p:cNvPr>
          <p:cNvSpPr>
            <a:spLocks noChangeArrowheads="1"/>
          </p:cNvSpPr>
          <p:nvPr/>
        </p:nvSpPr>
        <p:spPr bwMode="auto">
          <a:xfrm>
            <a:off x="8863558" y="3503959"/>
            <a:ext cx="1758329" cy="2292935"/>
          </a:xfrm>
          <a:prstGeom prst="rect">
            <a:avLst/>
          </a:prstGeom>
          <a:noFill/>
          <a:ln w="25400" algn="ctr">
            <a:noFill/>
            <a:miter lim="800000"/>
            <a:headEnd/>
            <a:tailEnd/>
          </a:ln>
        </p:spPr>
        <p:txBody>
          <a:bodyPr wrap="square" lIns="0" tIns="0" rIns="0" bIns="0" anchor="t" anchorCtr="0">
            <a:spAutoFit/>
          </a:bodyPr>
          <a:lstStyle/>
          <a:p>
            <a:pPr defTabSz="457178">
              <a:spcAft>
                <a:spcPts val="600"/>
              </a:spcAft>
            </a:pPr>
            <a:r>
              <a:rPr lang="en-GB" sz="1200" b="1" dirty="0"/>
              <a:t>Transactions are endorsed by relevant participants</a:t>
            </a:r>
          </a:p>
          <a:p>
            <a:pPr defTabSz="457178">
              <a:spcAft>
                <a:spcPts val="600"/>
              </a:spcAft>
            </a:pPr>
            <a:r>
              <a:rPr lang="en-US" sz="1200" dirty="0"/>
              <a:t>Information such as documentation filings and authority approvals can only be changed if endorsed by the parties taking part in the shipment; full audit history maintained on the </a:t>
            </a:r>
            <a:r>
              <a:rPr lang="en-US" sz="1200" dirty="0" err="1"/>
              <a:t>Blockchain</a:t>
            </a:r>
            <a:endParaRPr lang="en-GB" sz="1200" dirty="0"/>
          </a:p>
        </p:txBody>
      </p:sp>
      <p:sp>
        <p:nvSpPr>
          <p:cNvPr id="120" name="Rectangle 119">
            <a:extLst>
              <a:ext uri="{FF2B5EF4-FFF2-40B4-BE49-F238E27FC236}">
                <a16:creationId xmlns:a16="http://schemas.microsoft.com/office/drawing/2014/main" id="{B2982618-5987-E745-AF7D-067AB594E8CC}"/>
              </a:ext>
            </a:extLst>
          </p:cNvPr>
          <p:cNvSpPr/>
          <p:nvPr/>
        </p:nvSpPr>
        <p:spPr>
          <a:xfrm>
            <a:off x="1492513" y="3050821"/>
            <a:ext cx="9129375" cy="395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ubtitle 36">
            <a:extLst>
              <a:ext uri="{FF2B5EF4-FFF2-40B4-BE49-F238E27FC236}">
                <a16:creationId xmlns:a16="http://schemas.microsoft.com/office/drawing/2014/main" id="{A4AB8B99-2223-1546-815F-3E903E0F1BCD}"/>
              </a:ext>
            </a:extLst>
          </p:cNvPr>
          <p:cNvSpPr>
            <a:spLocks noGrp="1"/>
          </p:cNvSpPr>
          <p:nvPr>
            <p:ph type="body" sz="quarter" idx="13"/>
          </p:nvPr>
        </p:nvSpPr>
        <p:spPr>
          <a:xfrm>
            <a:off x="167640" y="192619"/>
            <a:ext cx="10358120" cy="1348931"/>
          </a:xfrm>
        </p:spPr>
        <p:txBody>
          <a:bodyPr>
            <a:normAutofit/>
          </a:bodyPr>
          <a:lstStyle/>
          <a:p>
            <a:r>
              <a:rPr lang="en-US" dirty="0" err="1"/>
              <a:t>TradeLens</a:t>
            </a:r>
            <a:r>
              <a:rPr lang="en-US" dirty="0"/>
              <a:t> and Blockchain</a:t>
            </a:r>
          </a:p>
        </p:txBody>
      </p:sp>
      <p:sp>
        <p:nvSpPr>
          <p:cNvPr id="3" name="Slide Number Placeholder 2">
            <a:extLst>
              <a:ext uri="{FF2B5EF4-FFF2-40B4-BE49-F238E27FC236}">
                <a16:creationId xmlns:a16="http://schemas.microsoft.com/office/drawing/2014/main" id="{E20AD115-7390-C344-9875-7848AF194054}"/>
              </a:ext>
            </a:extLst>
          </p:cNvPr>
          <p:cNvSpPr>
            <a:spLocks noGrp="1"/>
          </p:cNvSpPr>
          <p:nvPr>
            <p:ph type="sldNum" sz="quarter" idx="4294967295"/>
          </p:nvPr>
        </p:nvSpPr>
        <p:spPr>
          <a:xfrm>
            <a:off x="0" y="0"/>
            <a:ext cx="0" cy="0"/>
          </a:xfrm>
        </p:spPr>
        <p:txBody>
          <a:bodyPr/>
          <a:lstStyle/>
          <a:p>
            <a:r>
              <a:rPr lang="en-US" dirty="0"/>
              <a:t>                       </a:t>
            </a:r>
          </a:p>
        </p:txBody>
      </p:sp>
      <p:pic>
        <p:nvPicPr>
          <p:cNvPr id="83" name="Picture 82">
            <a:extLst>
              <a:ext uri="{FF2B5EF4-FFF2-40B4-BE49-F238E27FC236}">
                <a16:creationId xmlns:a16="http://schemas.microsoft.com/office/drawing/2014/main" id="{44446C67-2971-A648-99D7-638B3BBDC69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91920" y="1735139"/>
            <a:ext cx="1756171" cy="1314000"/>
          </a:xfrm>
          <a:prstGeom prst="rect">
            <a:avLst/>
          </a:prstGeom>
        </p:spPr>
      </p:pic>
      <p:sp>
        <p:nvSpPr>
          <p:cNvPr id="75" name="Text Box 74">
            <a:extLst>
              <a:ext uri="{FF2B5EF4-FFF2-40B4-BE49-F238E27FC236}">
                <a16:creationId xmlns:a16="http://schemas.microsoft.com/office/drawing/2014/main" id="{471EFD2C-9B0E-AE4E-BE50-CC66BD491D01}"/>
              </a:ext>
            </a:extLst>
          </p:cNvPr>
          <p:cNvSpPr txBox="1">
            <a:spLocks noChangeArrowheads="1"/>
          </p:cNvSpPr>
          <p:nvPr/>
        </p:nvSpPr>
        <p:spPr bwMode="auto">
          <a:xfrm>
            <a:off x="1492512" y="3110188"/>
            <a:ext cx="1756171" cy="215444"/>
          </a:xfrm>
          <a:prstGeom prst="rect">
            <a:avLst/>
          </a:prstGeom>
          <a:noFill/>
          <a:ln w="9525">
            <a:noFill/>
            <a:miter lim="800000"/>
            <a:headEnd/>
            <a:tailEnd/>
          </a:ln>
        </p:spPr>
        <p:txBody>
          <a:bodyPr wrap="square" lIns="0" tIns="0" rIns="0" bIns="0">
            <a:spAutoFit/>
          </a:bodyPr>
          <a:lstStyle/>
          <a:p>
            <a:r>
              <a:rPr lang="en-GB" sz="1400" cap="all" dirty="0">
                <a:solidFill>
                  <a:schemeClr val="tx2"/>
                </a:solidFill>
                <a:latin typeface="Impact" panose="020B0806030902050204" pitchFamily="34" charset="0"/>
              </a:rPr>
              <a:t>Shared ledger</a:t>
            </a:r>
            <a:endParaRPr lang="en-US" sz="1400" cap="all" dirty="0">
              <a:solidFill>
                <a:schemeClr val="tx2"/>
              </a:solidFill>
              <a:latin typeface="Impact" panose="020B0806030902050204" pitchFamily="34" charset="0"/>
            </a:endParaRPr>
          </a:p>
        </p:txBody>
      </p:sp>
      <p:sp>
        <p:nvSpPr>
          <p:cNvPr id="78" name="Text Box 74">
            <a:extLst>
              <a:ext uri="{FF2B5EF4-FFF2-40B4-BE49-F238E27FC236}">
                <a16:creationId xmlns:a16="http://schemas.microsoft.com/office/drawing/2014/main" id="{2F256CAB-23A5-6F4A-972C-268F31C3D025}"/>
              </a:ext>
            </a:extLst>
          </p:cNvPr>
          <p:cNvSpPr txBox="1">
            <a:spLocks noChangeArrowheads="1"/>
          </p:cNvSpPr>
          <p:nvPr/>
        </p:nvSpPr>
        <p:spPr bwMode="auto">
          <a:xfrm>
            <a:off x="3946737" y="3110188"/>
            <a:ext cx="1752000" cy="215444"/>
          </a:xfrm>
          <a:prstGeom prst="rect">
            <a:avLst/>
          </a:prstGeom>
          <a:noFill/>
          <a:ln w="9525">
            <a:noFill/>
            <a:miter lim="800000"/>
            <a:headEnd/>
            <a:tailEnd/>
          </a:ln>
        </p:spPr>
        <p:txBody>
          <a:bodyPr wrap="square" lIns="0" tIns="0" rIns="0" bIns="0">
            <a:spAutoFit/>
          </a:bodyPr>
          <a:lstStyle/>
          <a:p>
            <a:r>
              <a:rPr lang="en-GB" sz="1400" cap="all" dirty="0">
                <a:solidFill>
                  <a:schemeClr val="tx2"/>
                </a:solidFill>
                <a:latin typeface="Impact" panose="020B0806030902050204" pitchFamily="34" charset="0"/>
              </a:rPr>
              <a:t>Smart contract</a:t>
            </a:r>
            <a:endParaRPr lang="en-US" sz="1400" cap="all" dirty="0">
              <a:solidFill>
                <a:schemeClr val="tx2"/>
              </a:solidFill>
              <a:latin typeface="Impact" panose="020B0806030902050204" pitchFamily="34" charset="0"/>
            </a:endParaRPr>
          </a:p>
        </p:txBody>
      </p:sp>
      <p:pic>
        <p:nvPicPr>
          <p:cNvPr id="80" name="Picture 79">
            <a:extLst>
              <a:ext uri="{FF2B5EF4-FFF2-40B4-BE49-F238E27FC236}">
                <a16:creationId xmlns:a16="http://schemas.microsoft.com/office/drawing/2014/main" id="{F1581A82-66B5-A34B-9520-7EC1B0ED487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96721" y="1736819"/>
            <a:ext cx="1756207" cy="1314000"/>
          </a:xfrm>
          <a:prstGeom prst="rect">
            <a:avLst/>
          </a:prstGeom>
        </p:spPr>
      </p:pic>
      <p:sp>
        <p:nvSpPr>
          <p:cNvPr id="81" name="Text Box 74">
            <a:extLst>
              <a:ext uri="{FF2B5EF4-FFF2-40B4-BE49-F238E27FC236}">
                <a16:creationId xmlns:a16="http://schemas.microsoft.com/office/drawing/2014/main" id="{534D4F12-CE7F-D44D-9FBA-3FAFE4E4B1BE}"/>
              </a:ext>
            </a:extLst>
          </p:cNvPr>
          <p:cNvSpPr txBox="1">
            <a:spLocks noChangeArrowheads="1"/>
          </p:cNvSpPr>
          <p:nvPr/>
        </p:nvSpPr>
        <p:spPr bwMode="auto">
          <a:xfrm>
            <a:off x="6405130" y="3110188"/>
            <a:ext cx="1756207" cy="215444"/>
          </a:xfrm>
          <a:prstGeom prst="rect">
            <a:avLst/>
          </a:prstGeom>
          <a:noFill/>
          <a:ln w="9525">
            <a:noFill/>
            <a:miter lim="800000"/>
            <a:headEnd/>
            <a:tailEnd/>
          </a:ln>
        </p:spPr>
        <p:txBody>
          <a:bodyPr wrap="square" lIns="0" tIns="0" rIns="0" bIns="0">
            <a:spAutoFit/>
          </a:bodyPr>
          <a:lstStyle/>
          <a:p>
            <a:r>
              <a:rPr lang="en-GB" sz="1400" cap="all" dirty="0">
                <a:solidFill>
                  <a:schemeClr val="tx2"/>
                </a:solidFill>
                <a:latin typeface="Impact" panose="020B0806030902050204" pitchFamily="34" charset="0"/>
              </a:rPr>
              <a:t>privacy</a:t>
            </a:r>
            <a:endParaRPr lang="en-US" sz="1400" cap="all" dirty="0">
              <a:solidFill>
                <a:schemeClr val="tx2"/>
              </a:solidFill>
              <a:latin typeface="Impact" panose="020B0806030902050204" pitchFamily="34" charset="0"/>
            </a:endParaRPr>
          </a:p>
        </p:txBody>
      </p:sp>
      <p:pic>
        <p:nvPicPr>
          <p:cNvPr id="85" name="Picture 84">
            <a:extLst>
              <a:ext uri="{FF2B5EF4-FFF2-40B4-BE49-F238E27FC236}">
                <a16:creationId xmlns:a16="http://schemas.microsoft.com/office/drawing/2014/main" id="{EDA2D5B6-F89B-3E49-B50C-F69049F09C4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855150" y="1736819"/>
            <a:ext cx="1758329" cy="1314000"/>
          </a:xfrm>
          <a:prstGeom prst="rect">
            <a:avLst/>
          </a:prstGeom>
        </p:spPr>
      </p:pic>
      <p:sp>
        <p:nvSpPr>
          <p:cNvPr id="86" name="Text Box 74">
            <a:extLst>
              <a:ext uri="{FF2B5EF4-FFF2-40B4-BE49-F238E27FC236}">
                <a16:creationId xmlns:a16="http://schemas.microsoft.com/office/drawing/2014/main" id="{BE325453-7D5C-6546-913C-974C33D6D218}"/>
              </a:ext>
            </a:extLst>
          </p:cNvPr>
          <p:cNvSpPr txBox="1">
            <a:spLocks noChangeArrowheads="1"/>
          </p:cNvSpPr>
          <p:nvPr/>
        </p:nvSpPr>
        <p:spPr bwMode="auto">
          <a:xfrm>
            <a:off x="8865681" y="3110188"/>
            <a:ext cx="1756207" cy="215444"/>
          </a:xfrm>
          <a:prstGeom prst="rect">
            <a:avLst/>
          </a:prstGeom>
          <a:noFill/>
          <a:ln w="9525">
            <a:noFill/>
            <a:miter lim="800000"/>
            <a:headEnd/>
            <a:tailEnd/>
          </a:ln>
        </p:spPr>
        <p:txBody>
          <a:bodyPr wrap="square" lIns="0" tIns="0" rIns="0" bIns="0">
            <a:spAutoFit/>
          </a:bodyPr>
          <a:lstStyle/>
          <a:p>
            <a:r>
              <a:rPr lang="en-GB" sz="1400" cap="all" dirty="0">
                <a:solidFill>
                  <a:schemeClr val="tx2"/>
                </a:solidFill>
                <a:latin typeface="Impact" panose="020B0806030902050204" pitchFamily="34" charset="0"/>
              </a:rPr>
              <a:t>TRUST</a:t>
            </a:r>
            <a:endParaRPr lang="en-US" sz="1400" cap="all" dirty="0">
              <a:solidFill>
                <a:schemeClr val="tx2"/>
              </a:solidFill>
              <a:latin typeface="Impact" panose="020B0806030902050204" pitchFamily="34" charset="0"/>
            </a:endParaRPr>
          </a:p>
        </p:txBody>
      </p:sp>
      <p:cxnSp>
        <p:nvCxnSpPr>
          <p:cNvPr id="122" name="Straight Connector 121">
            <a:extLst>
              <a:ext uri="{FF2B5EF4-FFF2-40B4-BE49-F238E27FC236}">
                <a16:creationId xmlns:a16="http://schemas.microsoft.com/office/drawing/2014/main" id="{1A0D3C29-91EA-1F44-B920-EF5C93088D67}"/>
              </a:ext>
            </a:extLst>
          </p:cNvPr>
          <p:cNvCxnSpPr>
            <a:cxnSpLocks/>
          </p:cNvCxnSpPr>
          <p:nvPr/>
        </p:nvCxnSpPr>
        <p:spPr>
          <a:xfrm>
            <a:off x="1492512" y="3446007"/>
            <a:ext cx="17561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48137B0-AF30-2142-A872-6115771E67F7}"/>
              </a:ext>
            </a:extLst>
          </p:cNvPr>
          <p:cNvCxnSpPr>
            <a:cxnSpLocks/>
          </p:cNvCxnSpPr>
          <p:nvPr/>
        </p:nvCxnSpPr>
        <p:spPr>
          <a:xfrm>
            <a:off x="3946736" y="3446007"/>
            <a:ext cx="17561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911A431-EDBF-8648-A1F9-25571FF2207A}"/>
              </a:ext>
            </a:extLst>
          </p:cNvPr>
          <p:cNvCxnSpPr>
            <a:cxnSpLocks/>
          </p:cNvCxnSpPr>
          <p:nvPr/>
        </p:nvCxnSpPr>
        <p:spPr>
          <a:xfrm>
            <a:off x="6405129" y="3446007"/>
            <a:ext cx="17561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F7987C3-EB4E-444D-9299-E301BBA03769}"/>
              </a:ext>
            </a:extLst>
          </p:cNvPr>
          <p:cNvCxnSpPr>
            <a:cxnSpLocks/>
          </p:cNvCxnSpPr>
          <p:nvPr/>
        </p:nvCxnSpPr>
        <p:spPr>
          <a:xfrm>
            <a:off x="8863559" y="3446007"/>
            <a:ext cx="17561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8D99CA0-AD28-7240-AC46-D7014B9BCFCB}"/>
              </a:ext>
            </a:extLst>
          </p:cNvPr>
          <p:cNvCxnSpPr>
            <a:cxnSpLocks/>
          </p:cNvCxnSpPr>
          <p:nvPr/>
        </p:nvCxnSpPr>
        <p:spPr>
          <a:xfrm>
            <a:off x="1488308" y="3050820"/>
            <a:ext cx="0" cy="395187"/>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76DC1A5-DFA5-424E-AD9A-232082FAA78A}"/>
              </a:ext>
            </a:extLst>
          </p:cNvPr>
          <p:cNvCxnSpPr>
            <a:cxnSpLocks/>
          </p:cNvCxnSpPr>
          <p:nvPr/>
        </p:nvCxnSpPr>
        <p:spPr>
          <a:xfrm>
            <a:off x="2467727" y="3050820"/>
            <a:ext cx="0" cy="395187"/>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71C0959-9815-1748-AB59-96C14C191A6D}"/>
              </a:ext>
            </a:extLst>
          </p:cNvPr>
          <p:cNvCxnSpPr>
            <a:cxnSpLocks/>
          </p:cNvCxnSpPr>
          <p:nvPr/>
        </p:nvCxnSpPr>
        <p:spPr>
          <a:xfrm>
            <a:off x="3447145" y="3050820"/>
            <a:ext cx="0" cy="395187"/>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67B1063-FD3E-ED43-BDB8-56D6E3415B81}"/>
              </a:ext>
            </a:extLst>
          </p:cNvPr>
          <p:cNvCxnSpPr>
            <a:cxnSpLocks/>
          </p:cNvCxnSpPr>
          <p:nvPr/>
        </p:nvCxnSpPr>
        <p:spPr>
          <a:xfrm>
            <a:off x="4426564" y="3050820"/>
            <a:ext cx="0" cy="395187"/>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DCD9D93-7C4B-1D4E-94E0-7D29A1745728}"/>
              </a:ext>
            </a:extLst>
          </p:cNvPr>
          <p:cNvCxnSpPr>
            <a:cxnSpLocks/>
          </p:cNvCxnSpPr>
          <p:nvPr/>
        </p:nvCxnSpPr>
        <p:spPr>
          <a:xfrm>
            <a:off x="5396459" y="3050820"/>
            <a:ext cx="0" cy="395187"/>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5633061-B836-F042-A831-F986879B1750}"/>
              </a:ext>
            </a:extLst>
          </p:cNvPr>
          <p:cNvCxnSpPr>
            <a:cxnSpLocks/>
          </p:cNvCxnSpPr>
          <p:nvPr/>
        </p:nvCxnSpPr>
        <p:spPr>
          <a:xfrm>
            <a:off x="6374289" y="3050820"/>
            <a:ext cx="0" cy="395187"/>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DD9AECA9-D193-EA4C-AAA9-085523E53D7F}"/>
              </a:ext>
            </a:extLst>
          </p:cNvPr>
          <p:cNvCxnSpPr>
            <a:cxnSpLocks/>
          </p:cNvCxnSpPr>
          <p:nvPr/>
        </p:nvCxnSpPr>
        <p:spPr>
          <a:xfrm>
            <a:off x="7350533" y="3050820"/>
            <a:ext cx="0" cy="395187"/>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B50CC23-FABC-EB46-A33F-DD7DB9658B8D}"/>
              </a:ext>
            </a:extLst>
          </p:cNvPr>
          <p:cNvCxnSpPr>
            <a:cxnSpLocks/>
          </p:cNvCxnSpPr>
          <p:nvPr/>
        </p:nvCxnSpPr>
        <p:spPr>
          <a:xfrm>
            <a:off x="8328365" y="3050820"/>
            <a:ext cx="0" cy="395187"/>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8E2BAA8-5766-7F42-B714-23488EE63C3C}"/>
              </a:ext>
            </a:extLst>
          </p:cNvPr>
          <p:cNvCxnSpPr>
            <a:cxnSpLocks/>
          </p:cNvCxnSpPr>
          <p:nvPr/>
        </p:nvCxnSpPr>
        <p:spPr>
          <a:xfrm>
            <a:off x="9307784" y="3050820"/>
            <a:ext cx="0" cy="395187"/>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146" name="L-Shape 1">
            <a:extLst>
              <a:ext uri="{FF2B5EF4-FFF2-40B4-BE49-F238E27FC236}">
                <a16:creationId xmlns:a16="http://schemas.microsoft.com/office/drawing/2014/main" id="{D4B939C6-4BC3-2640-B368-212091461B19}"/>
              </a:ext>
            </a:extLst>
          </p:cNvPr>
          <p:cNvSpPr/>
          <p:nvPr/>
        </p:nvSpPr>
        <p:spPr>
          <a:xfrm rot="5400000">
            <a:off x="1385431" y="1645353"/>
            <a:ext cx="285728" cy="285728"/>
          </a:xfrm>
          <a:prstGeom prst="corner">
            <a:avLst>
              <a:gd name="adj1" fmla="val 22340"/>
              <a:gd name="adj2" fmla="val 2021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L-Shape 2">
            <a:extLst>
              <a:ext uri="{FF2B5EF4-FFF2-40B4-BE49-F238E27FC236}">
                <a16:creationId xmlns:a16="http://schemas.microsoft.com/office/drawing/2014/main" id="{A5CC2AF2-4FCF-F642-AF1B-A7FF3464F3DB}"/>
              </a:ext>
            </a:extLst>
          </p:cNvPr>
          <p:cNvSpPr/>
          <p:nvPr/>
        </p:nvSpPr>
        <p:spPr>
          <a:xfrm rot="5400000">
            <a:off x="3839653" y="1645353"/>
            <a:ext cx="285728" cy="285728"/>
          </a:xfrm>
          <a:prstGeom prst="corner">
            <a:avLst>
              <a:gd name="adj1" fmla="val 22340"/>
              <a:gd name="adj2" fmla="val 2021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L-Shape 3">
            <a:extLst>
              <a:ext uri="{FF2B5EF4-FFF2-40B4-BE49-F238E27FC236}">
                <a16:creationId xmlns:a16="http://schemas.microsoft.com/office/drawing/2014/main" id="{0746B196-255B-774F-B872-FEC4236BE268}"/>
              </a:ext>
            </a:extLst>
          </p:cNvPr>
          <p:cNvSpPr/>
          <p:nvPr/>
        </p:nvSpPr>
        <p:spPr>
          <a:xfrm rot="5400000">
            <a:off x="6283847" y="1645353"/>
            <a:ext cx="285728" cy="285728"/>
          </a:xfrm>
          <a:prstGeom prst="corner">
            <a:avLst>
              <a:gd name="adj1" fmla="val 22340"/>
              <a:gd name="adj2" fmla="val 2021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L-Shape 4">
            <a:extLst>
              <a:ext uri="{FF2B5EF4-FFF2-40B4-BE49-F238E27FC236}">
                <a16:creationId xmlns:a16="http://schemas.microsoft.com/office/drawing/2014/main" id="{4A49C2C3-2B81-1E4B-AFA0-08721F922340}"/>
              </a:ext>
            </a:extLst>
          </p:cNvPr>
          <p:cNvSpPr/>
          <p:nvPr/>
        </p:nvSpPr>
        <p:spPr>
          <a:xfrm rot="5400000">
            <a:off x="8750265" y="1645353"/>
            <a:ext cx="285728" cy="285728"/>
          </a:xfrm>
          <a:prstGeom prst="corner">
            <a:avLst>
              <a:gd name="adj1" fmla="val 22340"/>
              <a:gd name="adj2" fmla="val 2021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Picture 152">
            <a:extLst>
              <a:ext uri="{FF2B5EF4-FFF2-40B4-BE49-F238E27FC236}">
                <a16:creationId xmlns:a16="http://schemas.microsoft.com/office/drawing/2014/main" id="{4DFAC851-3D33-9B47-894C-2AEED8304EE4}"/>
              </a:ext>
            </a:extLst>
          </p:cNvPr>
          <p:cNvPicPr>
            <a:picLocks noChangeAspect="1"/>
          </p:cNvPicPr>
          <p:nvPr/>
        </p:nvPicPr>
        <p:blipFill rotWithShape="1">
          <a:blip r:embed="rId6" cstate="screen">
            <a:grayscl/>
            <a:extLst>
              <a:ext uri="{28A0092B-C50C-407E-A947-70E740481C1C}">
                <a14:useLocalDpi xmlns:a14="http://schemas.microsoft.com/office/drawing/2010/main"/>
              </a:ext>
            </a:extLst>
          </a:blip>
          <a:srcRect/>
          <a:stretch/>
        </p:blipFill>
        <p:spPr>
          <a:xfrm>
            <a:off x="3950314" y="1735141"/>
            <a:ext cx="1752557" cy="1315031"/>
          </a:xfrm>
          <a:prstGeom prst="rect">
            <a:avLst/>
          </a:prstGeom>
        </p:spPr>
      </p:pic>
      <p:pic>
        <p:nvPicPr>
          <p:cNvPr id="44" name="Picture 43">
            <a:extLst>
              <a:ext uri="{FF2B5EF4-FFF2-40B4-BE49-F238E27FC236}">
                <a16:creationId xmlns:a16="http://schemas.microsoft.com/office/drawing/2014/main" id="{4DFAC851-3D33-9B47-894C-2AEED8304EE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950314" y="1735141"/>
            <a:ext cx="1752557" cy="1315031"/>
          </a:xfrm>
          <a:prstGeom prst="rect">
            <a:avLst/>
          </a:prstGeom>
        </p:spPr>
      </p:pic>
      <p:sp>
        <p:nvSpPr>
          <p:cNvPr id="56" name="Subtitle 36">
            <a:extLst>
              <a:ext uri="{FF2B5EF4-FFF2-40B4-BE49-F238E27FC236}">
                <a16:creationId xmlns:a16="http://schemas.microsoft.com/office/drawing/2014/main" id="{B693848B-7500-9245-AB9D-A991A79EBAB9}"/>
              </a:ext>
            </a:extLst>
          </p:cNvPr>
          <p:cNvSpPr txBox="1">
            <a:spLocks/>
          </p:cNvSpPr>
          <p:nvPr/>
        </p:nvSpPr>
        <p:spPr>
          <a:xfrm>
            <a:off x="167639" y="779182"/>
            <a:ext cx="11015023" cy="745769"/>
          </a:xfrm>
          <a:prstGeom prst="rect">
            <a:avLst/>
          </a:prstGeom>
        </p:spPr>
        <p:txBody>
          <a:bodyPr/>
          <a:lstStyle>
            <a:lvl1pPr marL="342900" indent="-342900" algn="l" defTabSz="457200" rtl="0" eaLnBrk="1" latinLnBrk="0" hangingPunct="1">
              <a:spcBef>
                <a:spcPct val="20000"/>
              </a:spcBef>
              <a:buFont typeface="Arial"/>
              <a:buChar char="•"/>
              <a:defRPr sz="1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33" dirty="0"/>
              <a:t>Blockchain addresses the underlying challenges inherent in collaborating across a distributed, fragmented supply chain ecosystem</a:t>
            </a:r>
          </a:p>
        </p:txBody>
      </p:sp>
    </p:spTree>
    <p:extLst>
      <p:ext uri="{BB962C8B-B14F-4D97-AF65-F5344CB8AC3E}">
        <p14:creationId xmlns:p14="http://schemas.microsoft.com/office/powerpoint/2010/main" val="299033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6"/>
                                        </p:tgtEl>
                                        <p:attrNameLst>
                                          <p:attrName>style.visibility</p:attrName>
                                        </p:attrNameLst>
                                      </p:cBhvr>
                                      <p:to>
                                        <p:strVal val="visible"/>
                                      </p:to>
                                    </p:set>
                                    <p:animEffect transition="in" filter="fade">
                                      <p:cBhvr>
                                        <p:cTn id="10" dur="500"/>
                                        <p:tgtEl>
                                          <p:spTgt spid="1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fade">
                                      <p:cBhvr>
                                        <p:cTn id="13" dur="500"/>
                                        <p:tgtEl>
                                          <p:spTgt spid="9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8"/>
                                        </p:tgtEl>
                                        <p:attrNameLst>
                                          <p:attrName>style.visibility</p:attrName>
                                        </p:attrNameLst>
                                      </p:cBhvr>
                                      <p:to>
                                        <p:strVal val="visible"/>
                                      </p:to>
                                    </p:set>
                                    <p:animEffect transition="in" filter="fade">
                                      <p:cBhvr>
                                        <p:cTn id="21" dur="500"/>
                                        <p:tgtEl>
                                          <p:spTgt spid="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9"/>
                                        </p:tgtEl>
                                        <p:attrNameLst>
                                          <p:attrName>style.visibility</p:attrName>
                                        </p:attrNameLst>
                                      </p:cBhvr>
                                      <p:to>
                                        <p:strVal val="visible"/>
                                      </p:to>
                                    </p:set>
                                    <p:animEffect transition="in" filter="fade">
                                      <p:cBhvr>
                                        <p:cTn id="29" dur="500"/>
                                        <p:tgtEl>
                                          <p:spTgt spid="149"/>
                                        </p:tgtEl>
                                      </p:cBhvr>
                                    </p:animEffect>
                                  </p:childTnLst>
                                </p:cTn>
                              </p:par>
                              <p:par>
                                <p:cTn id="30" presetID="10" presetClass="entr" presetSubtype="0" fill="hold" nodeType="withEffect">
                                  <p:stCondLst>
                                    <p:cond delay="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fade">
                                      <p:cBhvr>
                                        <p:cTn id="35" dur="500"/>
                                        <p:tgtEl>
                                          <p:spTgt spid="9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500"/>
                                        <p:tgtEl>
                                          <p:spTgt spid="8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0"/>
                                        </p:tgtEl>
                                        <p:attrNameLst>
                                          <p:attrName>style.visibility</p:attrName>
                                        </p:attrNameLst>
                                      </p:cBhvr>
                                      <p:to>
                                        <p:strVal val="visible"/>
                                      </p:to>
                                    </p:set>
                                    <p:animEffect transition="in" filter="fade">
                                      <p:cBhvr>
                                        <p:cTn id="43" dur="500"/>
                                        <p:tgtEl>
                                          <p:spTgt spid="15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fade">
                                      <p:cBhvr>
                                        <p:cTn id="46"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4" grpId="0"/>
      <p:bldP spid="95" grpId="0"/>
      <p:bldP spid="96" grpId="0"/>
      <p:bldP spid="146" grpId="0" animBg="1"/>
      <p:bldP spid="148" grpId="0" animBg="1"/>
      <p:bldP spid="149" grpId="0" animBg="1"/>
      <p:bldP spid="15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B831-C880-5549-884F-19336F2C1220}"/>
              </a:ext>
            </a:extLst>
          </p:cNvPr>
          <p:cNvSpPr>
            <a:spLocks noGrp="1"/>
          </p:cNvSpPr>
          <p:nvPr>
            <p:ph type="title"/>
          </p:nvPr>
        </p:nvSpPr>
        <p:spPr/>
        <p:txBody>
          <a:bodyPr/>
          <a:lstStyle/>
          <a:p>
            <a:r>
              <a:rPr lang="en-US" dirty="0"/>
              <a:t>HLF - Clever Consensus </a:t>
            </a:r>
          </a:p>
        </p:txBody>
      </p:sp>
      <p:sp>
        <p:nvSpPr>
          <p:cNvPr id="3" name="Slide Number Placeholder 2">
            <a:extLst>
              <a:ext uri="{FF2B5EF4-FFF2-40B4-BE49-F238E27FC236}">
                <a16:creationId xmlns:a16="http://schemas.microsoft.com/office/drawing/2014/main" id="{43AC1706-BD0D-B04F-B2F1-0DC9E0E1F50C}"/>
              </a:ext>
            </a:extLst>
          </p:cNvPr>
          <p:cNvSpPr>
            <a:spLocks noGrp="1"/>
          </p:cNvSpPr>
          <p:nvPr>
            <p:ph type="sldNum" sz="quarter" idx="10"/>
          </p:nvPr>
        </p:nvSpPr>
        <p:spPr/>
        <p:txBody>
          <a:bodyPr/>
          <a:lstStyle/>
          <a:p>
            <a:fld id="{3FD999D4-B456-9943-89B7-30D56181CE18}" type="slidenum">
              <a:rPr lang="en-US" smtClean="0"/>
              <a:t>11</a:t>
            </a:fld>
            <a:endParaRPr lang="en-US"/>
          </a:p>
        </p:txBody>
      </p:sp>
      <p:sp>
        <p:nvSpPr>
          <p:cNvPr id="4" name="TextBox 3">
            <a:extLst>
              <a:ext uri="{FF2B5EF4-FFF2-40B4-BE49-F238E27FC236}">
                <a16:creationId xmlns:a16="http://schemas.microsoft.com/office/drawing/2014/main" id="{29EE1EE5-7607-6C4E-8BBE-A5D9F6E5049E}"/>
              </a:ext>
            </a:extLst>
          </p:cNvPr>
          <p:cNvSpPr txBox="1"/>
          <p:nvPr/>
        </p:nvSpPr>
        <p:spPr>
          <a:xfrm>
            <a:off x="2675965" y="1828801"/>
            <a:ext cx="8364070" cy="2031325"/>
          </a:xfrm>
          <a:prstGeom prst="rect">
            <a:avLst/>
          </a:prstGeom>
          <a:noFill/>
        </p:spPr>
        <p:txBody>
          <a:bodyPr wrap="square" rtlCol="0">
            <a:spAutoFit/>
          </a:bodyPr>
          <a:lstStyle/>
          <a:p>
            <a:r>
              <a:rPr lang="en-US" dirty="0"/>
              <a:t>occurrence of delivery faults when many untrusted </a:t>
            </a:r>
            <a:r>
              <a:rPr lang="en-US" dirty="0" err="1"/>
              <a:t>orderers</a:t>
            </a:r>
            <a:r>
              <a:rPr lang="en-US" dirty="0"/>
              <a:t> are employed. Thus, the consensus algorithm must be able to reach consensus despite faults. </a:t>
            </a:r>
            <a:br>
              <a:rPr lang="en-US" dirty="0"/>
            </a:br>
            <a:r>
              <a:rPr lang="en-US" dirty="0"/>
              <a:t>Thus, </a:t>
            </a:r>
            <a:r>
              <a:rPr lang="en-US" dirty="0" err="1"/>
              <a:t>Hyperlefger</a:t>
            </a:r>
            <a:r>
              <a:rPr lang="en-US" dirty="0"/>
              <a:t> Fabric uses a </a:t>
            </a:r>
            <a:r>
              <a:rPr lang="en-US" b="1" dirty="0"/>
              <a:t>pluggable algorithm</a:t>
            </a:r>
            <a:r>
              <a:rPr lang="en-US" dirty="0"/>
              <a:t>, that allows customizations, depending on the specific use case of each application. For example, to deal with the delivery faults, BFT can be used. Instead of imposing a one-size-fits-all approach, Hyperledger lets users choose the best algorithm for each application.</a:t>
            </a:r>
          </a:p>
        </p:txBody>
      </p:sp>
    </p:spTree>
    <p:extLst>
      <p:ext uri="{BB962C8B-B14F-4D97-AF65-F5344CB8AC3E}">
        <p14:creationId xmlns:p14="http://schemas.microsoft.com/office/powerpoint/2010/main" val="2974527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FD6B14-A0CD-A748-B4E7-13C01A67AA97}"/>
              </a:ext>
            </a:extLst>
          </p:cNvPr>
          <p:cNvSpPr>
            <a:spLocks noGrp="1"/>
          </p:cNvSpPr>
          <p:nvPr>
            <p:ph type="body" sz="quarter" idx="13"/>
          </p:nvPr>
        </p:nvSpPr>
        <p:spPr>
          <a:xfrm>
            <a:off x="919229" y="1535918"/>
            <a:ext cx="9139172" cy="2900987"/>
          </a:xfrm>
        </p:spPr>
        <p:txBody>
          <a:bodyPr/>
          <a:lstStyle/>
          <a:p>
            <a:r>
              <a:rPr lang="en-US" sz="5867" b="1" dirty="0">
                <a:solidFill>
                  <a:schemeClr val="accent2"/>
                </a:solidFill>
              </a:rPr>
              <a:t>So how do we ensure Confidential Compute </a:t>
            </a:r>
          </a:p>
          <a:p>
            <a:r>
              <a:rPr lang="en-US" sz="5867" b="1" dirty="0">
                <a:solidFill>
                  <a:schemeClr val="accent2"/>
                </a:solidFill>
              </a:rPr>
              <a:t>on Hyperledger Fabric?</a:t>
            </a:r>
          </a:p>
        </p:txBody>
      </p:sp>
      <p:sp>
        <p:nvSpPr>
          <p:cNvPr id="4" name="Slide Number Placeholder 3">
            <a:extLst>
              <a:ext uri="{FF2B5EF4-FFF2-40B4-BE49-F238E27FC236}">
                <a16:creationId xmlns:a16="http://schemas.microsoft.com/office/drawing/2014/main" id="{6A95E092-B8AD-5F4E-A12D-407FF690C367}"/>
              </a:ext>
            </a:extLst>
          </p:cNvPr>
          <p:cNvSpPr>
            <a:spLocks noGrp="1"/>
          </p:cNvSpPr>
          <p:nvPr>
            <p:ph type="sldNum" sz="quarter" idx="2"/>
          </p:nvPr>
        </p:nvSpPr>
        <p:spPr/>
        <p:txBody>
          <a:bodyPr/>
          <a:lstStyle/>
          <a:p>
            <a:fld id="{86CB4B4D-7CA3-9044-876B-883B54F8677D}" type="slidenum">
              <a:rPr lang="en-US" smtClean="0"/>
              <a:t>12</a:t>
            </a:fld>
            <a:endParaRPr lang="en-US"/>
          </a:p>
        </p:txBody>
      </p:sp>
    </p:spTree>
    <p:extLst>
      <p:ext uri="{BB962C8B-B14F-4D97-AF65-F5344CB8AC3E}">
        <p14:creationId xmlns:p14="http://schemas.microsoft.com/office/powerpoint/2010/main" val="30730100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p:cNvSpPr/>
          <p:nvPr/>
        </p:nvSpPr>
        <p:spPr>
          <a:xfrm>
            <a:off x="4204902" y="1190326"/>
            <a:ext cx="7144743" cy="534902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p:cNvSpPr>
            <a:spLocks noGrp="1"/>
          </p:cNvSpPr>
          <p:nvPr>
            <p:ph type="body" sz="quarter" idx="13"/>
          </p:nvPr>
        </p:nvSpPr>
        <p:spPr/>
        <p:txBody>
          <a:bodyPr/>
          <a:lstStyle/>
          <a:p>
            <a:r>
              <a:rPr lang="en-US" b="1" dirty="0">
                <a:solidFill>
                  <a:schemeClr val="tx2">
                    <a:lumMod val="75000"/>
                  </a:schemeClr>
                </a:solidFill>
                <a:latin typeface="+mn-lt"/>
              </a:rPr>
              <a:t>Hyperledger Fabric Architecture</a:t>
            </a:r>
          </a:p>
        </p:txBody>
      </p:sp>
      <p:grpSp>
        <p:nvGrpSpPr>
          <p:cNvPr id="53" name="Group 52"/>
          <p:cNvGrpSpPr/>
          <p:nvPr/>
        </p:nvGrpSpPr>
        <p:grpSpPr>
          <a:xfrm>
            <a:off x="918943" y="2765160"/>
            <a:ext cx="2627061" cy="1500620"/>
            <a:chOff x="1786347" y="2699333"/>
            <a:chExt cx="1970296" cy="1051945"/>
          </a:xfrm>
        </p:grpSpPr>
        <p:sp>
          <p:nvSpPr>
            <p:cNvPr id="19" name="Rectangle 18"/>
            <p:cNvSpPr/>
            <p:nvPr/>
          </p:nvSpPr>
          <p:spPr>
            <a:xfrm>
              <a:off x="1918471" y="2976826"/>
              <a:ext cx="1094469" cy="409931"/>
            </a:xfrm>
            <a:prstGeom prst="rect">
              <a:avLst/>
            </a:prstGeom>
            <a:ln>
              <a:noFill/>
            </a:ln>
          </p:spPr>
          <p:txBody>
            <a:bodyPr wrap="square">
              <a:spAutoFit/>
            </a:bodyPr>
            <a:lstStyle/>
            <a:p>
              <a:pPr lvl="0" algn="ctr"/>
              <a:r>
                <a:rPr lang="en-US" sz="1600" dirty="0">
                  <a:solidFill>
                    <a:prstClr val="black"/>
                  </a:solidFill>
                  <a:cs typeface="Calibri"/>
                </a:rPr>
                <a:t>Client</a:t>
              </a:r>
            </a:p>
            <a:p>
              <a:pPr lvl="0" algn="ctr"/>
              <a:r>
                <a:rPr lang="en-US" sz="1600" dirty="0">
                  <a:solidFill>
                    <a:prstClr val="black"/>
                  </a:solidFill>
                  <a:cs typeface="Calibri"/>
                </a:rPr>
                <a:t>Application</a:t>
              </a:r>
            </a:p>
          </p:txBody>
        </p:sp>
        <p:grpSp>
          <p:nvGrpSpPr>
            <p:cNvPr id="20" name="Group 19"/>
            <p:cNvGrpSpPr/>
            <p:nvPr/>
          </p:nvGrpSpPr>
          <p:grpSpPr>
            <a:xfrm>
              <a:off x="1786347" y="2699333"/>
              <a:ext cx="1970296" cy="1051945"/>
              <a:chOff x="265172" y="2308763"/>
              <a:chExt cx="712071" cy="676800"/>
            </a:xfrm>
          </p:grpSpPr>
          <p:sp>
            <p:nvSpPr>
              <p:cNvPr id="22" name="Rounded Rectangle 21"/>
              <p:cNvSpPr/>
              <p:nvPr/>
            </p:nvSpPr>
            <p:spPr>
              <a:xfrm>
                <a:off x="265172" y="2308763"/>
                <a:ext cx="712071" cy="6768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cxnSp>
            <p:nvCxnSpPr>
              <p:cNvPr id="23" name="Straight Connector 22"/>
              <p:cNvCxnSpPr/>
              <p:nvPr/>
            </p:nvCxnSpPr>
            <p:spPr>
              <a:xfrm>
                <a:off x="736935" y="2308763"/>
                <a:ext cx="0" cy="676800"/>
              </a:xfrm>
              <a:prstGeom prst="line">
                <a:avLst/>
              </a:prstGeom>
              <a:ln w="28575"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080651" y="2976826"/>
              <a:ext cx="624685" cy="409931"/>
            </a:xfrm>
            <a:prstGeom prst="rect">
              <a:avLst/>
            </a:prstGeom>
            <a:noFill/>
            <a:ln>
              <a:noFill/>
            </a:ln>
          </p:spPr>
          <p:txBody>
            <a:bodyPr wrap="square" rtlCol="0">
              <a:spAutoFit/>
            </a:bodyPr>
            <a:lstStyle/>
            <a:p>
              <a:pPr algn="ctr"/>
              <a:r>
                <a:rPr lang="en-US" sz="1600" dirty="0"/>
                <a:t>SDK (HFC)</a:t>
              </a:r>
            </a:p>
          </p:txBody>
        </p:sp>
      </p:grpSp>
      <p:grpSp>
        <p:nvGrpSpPr>
          <p:cNvPr id="31" name="Group 30"/>
          <p:cNvGrpSpPr/>
          <p:nvPr/>
        </p:nvGrpSpPr>
        <p:grpSpPr>
          <a:xfrm>
            <a:off x="4614696" y="1549589"/>
            <a:ext cx="1863909" cy="771032"/>
            <a:chOff x="2397605" y="2782776"/>
            <a:chExt cx="1397932" cy="578274"/>
          </a:xfrm>
        </p:grpSpPr>
        <p:sp>
          <p:nvSpPr>
            <p:cNvPr id="33" name="Rectangle 32"/>
            <p:cNvSpPr/>
            <p:nvPr/>
          </p:nvSpPr>
          <p:spPr>
            <a:xfrm>
              <a:off x="2397605" y="2782776"/>
              <a:ext cx="1397932" cy="57827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67" dirty="0">
                  <a:solidFill>
                    <a:schemeClr val="tx1"/>
                  </a:solidFill>
                </a:rPr>
                <a:t>Membership</a:t>
              </a:r>
            </a:p>
            <a:p>
              <a:pPr algn="r"/>
              <a:r>
                <a:rPr lang="en-US" sz="1467" dirty="0">
                  <a:solidFill>
                    <a:schemeClr val="tx1"/>
                  </a:solidFill>
                </a:rPr>
                <a:t>Services</a:t>
              </a:r>
              <a:br>
                <a:rPr lang="en-US" sz="1467" dirty="0">
                  <a:solidFill>
                    <a:schemeClr val="tx1"/>
                  </a:solidFill>
                </a:rPr>
              </a:br>
              <a:endParaRPr lang="en-US" sz="1467" dirty="0">
                <a:solidFill>
                  <a:schemeClr val="tx1"/>
                </a:solidFill>
              </a:endParaRPr>
            </a:p>
          </p:txBody>
        </p:sp>
        <p:pic>
          <p:nvPicPr>
            <p:cNvPr id="32" name="Picture 7" descr="Interconnected_icon_bk"/>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19092" y="2833627"/>
              <a:ext cx="497078" cy="51002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8147142" y="2196649"/>
            <a:ext cx="2672654" cy="3760536"/>
            <a:chOff x="6565932" y="1507986"/>
            <a:chExt cx="2004490" cy="2820402"/>
          </a:xfrm>
        </p:grpSpPr>
        <p:sp>
          <p:nvSpPr>
            <p:cNvPr id="34" name="Rounded Rectangle 33"/>
            <p:cNvSpPr/>
            <p:nvPr/>
          </p:nvSpPr>
          <p:spPr>
            <a:xfrm>
              <a:off x="6565932" y="1903822"/>
              <a:ext cx="2004490" cy="2424566"/>
            </a:xfrm>
            <a:prstGeom prst="roundRect">
              <a:avLst/>
            </a:prstGeom>
            <a:solidFill>
              <a:schemeClr val="bg1"/>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000000"/>
                </a:solidFill>
              </a:endParaRPr>
            </a:p>
          </p:txBody>
        </p:sp>
        <p:sp>
          <p:nvSpPr>
            <p:cNvPr id="36" name="Rectangle 35"/>
            <p:cNvSpPr/>
            <p:nvPr/>
          </p:nvSpPr>
          <p:spPr>
            <a:xfrm>
              <a:off x="7254911" y="1507986"/>
              <a:ext cx="614591" cy="346249"/>
            </a:xfrm>
            <a:prstGeom prst="rect">
              <a:avLst/>
            </a:prstGeom>
          </p:spPr>
          <p:txBody>
            <a:bodyPr wrap="none">
              <a:spAutoFit/>
            </a:bodyPr>
            <a:lstStyle/>
            <a:p>
              <a:pPr algn="ctr"/>
              <a:r>
                <a:rPr lang="en-US" sz="2400" dirty="0">
                  <a:solidFill>
                    <a:srgbClr val="000000"/>
                  </a:solidFill>
                </a:rPr>
                <a:t>Peer</a:t>
              </a:r>
            </a:p>
          </p:txBody>
        </p:sp>
        <p:sp>
          <p:nvSpPr>
            <p:cNvPr id="37" name="Rounded Rectangle 36"/>
            <p:cNvSpPr/>
            <p:nvPr/>
          </p:nvSpPr>
          <p:spPr>
            <a:xfrm>
              <a:off x="6716331" y="2063616"/>
              <a:ext cx="1703690" cy="372013"/>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Endorser</a:t>
              </a:r>
            </a:p>
          </p:txBody>
        </p:sp>
        <p:sp>
          <p:nvSpPr>
            <p:cNvPr id="38" name="Rectangle 37"/>
            <p:cNvSpPr/>
            <p:nvPr/>
          </p:nvSpPr>
          <p:spPr>
            <a:xfrm>
              <a:off x="6702068" y="3058936"/>
              <a:ext cx="845424" cy="346249"/>
            </a:xfrm>
            <a:prstGeom prst="rect">
              <a:avLst/>
            </a:prstGeom>
          </p:spPr>
          <p:txBody>
            <a:bodyPr wrap="none">
              <a:spAutoFit/>
            </a:bodyPr>
            <a:lstStyle/>
            <a:p>
              <a:pPr algn="ctr"/>
              <a:r>
                <a:rPr lang="en-US" sz="2400" dirty="0">
                  <a:solidFill>
                    <a:srgbClr val="000000"/>
                  </a:solidFill>
                </a:rPr>
                <a:t>Ledger</a:t>
              </a:r>
            </a:p>
          </p:txBody>
        </p:sp>
        <p:grpSp>
          <p:nvGrpSpPr>
            <p:cNvPr id="39" name="Group 38"/>
            <p:cNvGrpSpPr/>
            <p:nvPr/>
          </p:nvGrpSpPr>
          <p:grpSpPr>
            <a:xfrm>
              <a:off x="7983288" y="3129302"/>
              <a:ext cx="432016" cy="114300"/>
              <a:chOff x="2259061" y="4546976"/>
              <a:chExt cx="576021" cy="152400"/>
            </a:xfrm>
          </p:grpSpPr>
          <p:sp>
            <p:nvSpPr>
              <p:cNvPr id="40" name="Rectangle 39"/>
              <p:cNvSpPr/>
              <p:nvPr/>
            </p:nvSpPr>
            <p:spPr>
              <a:xfrm>
                <a:off x="2259061"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2475990"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p:cNvSpPr/>
              <p:nvPr/>
            </p:nvSpPr>
            <p:spPr>
              <a:xfrm>
                <a:off x="2689609"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p:cNvCxnSpPr/>
              <p:nvPr/>
            </p:nvCxnSpPr>
            <p:spPr>
              <a:xfrm>
                <a:off x="2404534" y="4623176"/>
                <a:ext cx="285075" cy="0"/>
              </a:xfrm>
              <a:prstGeom prst="line">
                <a:avLst/>
              </a:prstGeom>
              <a:solidFill>
                <a:schemeClr val="tx2"/>
              </a:solidFill>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
          <p:nvSpPr>
            <p:cNvPr id="44" name="Rounded Rectangle 43"/>
            <p:cNvSpPr/>
            <p:nvPr/>
          </p:nvSpPr>
          <p:spPr>
            <a:xfrm>
              <a:off x="6716331" y="2559526"/>
              <a:ext cx="1698974" cy="380146"/>
            </a:xfrm>
            <a:prstGeom prst="roundRect">
              <a:avLst/>
            </a:prstGeom>
            <a:solidFill>
              <a:schemeClr val="bg1">
                <a:lumMod val="85000"/>
              </a:schemeClr>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Committer</a:t>
              </a:r>
            </a:p>
          </p:txBody>
        </p:sp>
        <p:sp>
          <p:nvSpPr>
            <p:cNvPr id="45" name="Rounded Rectangle 44"/>
            <p:cNvSpPr/>
            <p:nvPr/>
          </p:nvSpPr>
          <p:spPr>
            <a:xfrm>
              <a:off x="7980604" y="3422277"/>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A</a:t>
              </a:r>
            </a:p>
          </p:txBody>
        </p:sp>
        <p:sp>
          <p:nvSpPr>
            <p:cNvPr id="46" name="Rectangle 45"/>
            <p:cNvSpPr/>
            <p:nvPr/>
          </p:nvSpPr>
          <p:spPr>
            <a:xfrm>
              <a:off x="6689145" y="3446546"/>
              <a:ext cx="1231346" cy="346249"/>
            </a:xfrm>
            <a:prstGeom prst="rect">
              <a:avLst/>
            </a:prstGeom>
          </p:spPr>
          <p:txBody>
            <a:bodyPr wrap="none">
              <a:spAutoFit/>
            </a:bodyPr>
            <a:lstStyle/>
            <a:p>
              <a:pPr algn="ctr"/>
              <a:r>
                <a:rPr lang="en-US" sz="2400" dirty="0">
                  <a:solidFill>
                    <a:srgbClr val="000000"/>
                  </a:solidFill>
                </a:rPr>
                <a:t>Chaincode</a:t>
              </a:r>
            </a:p>
          </p:txBody>
        </p:sp>
        <p:sp>
          <p:nvSpPr>
            <p:cNvPr id="47" name="Rounded Rectangle 46"/>
            <p:cNvSpPr/>
            <p:nvPr/>
          </p:nvSpPr>
          <p:spPr>
            <a:xfrm>
              <a:off x="8190025" y="3488980"/>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B</a:t>
              </a:r>
            </a:p>
          </p:txBody>
        </p:sp>
        <p:grpSp>
          <p:nvGrpSpPr>
            <p:cNvPr id="51" name="Group 50"/>
            <p:cNvGrpSpPr/>
            <p:nvPr/>
          </p:nvGrpSpPr>
          <p:grpSpPr>
            <a:xfrm>
              <a:off x="8094725" y="3904058"/>
              <a:ext cx="225602" cy="257001"/>
              <a:chOff x="1642032" y="3300064"/>
              <a:chExt cx="225602" cy="257001"/>
            </a:xfrm>
          </p:grpSpPr>
          <p:sp>
            <p:nvSpPr>
              <p:cNvPr id="49" name="Oval 48"/>
              <p:cNvSpPr/>
              <p:nvPr/>
            </p:nvSpPr>
            <p:spPr>
              <a:xfrm>
                <a:off x="1642032" y="3325860"/>
                <a:ext cx="225602" cy="231205"/>
              </a:xfrm>
              <a:prstGeom prst="ellipse">
                <a:avLst/>
              </a:prstGeom>
              <a:solidFill>
                <a:srgbClr val="FFFFFF"/>
              </a:solid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0" name="TextBox 49"/>
              <p:cNvSpPr txBox="1"/>
              <p:nvPr/>
            </p:nvSpPr>
            <p:spPr>
              <a:xfrm>
                <a:off x="1644697" y="3300064"/>
                <a:ext cx="181780" cy="253916"/>
              </a:xfrm>
              <a:prstGeom prst="rect">
                <a:avLst/>
              </a:prstGeom>
              <a:noFill/>
            </p:spPr>
            <p:txBody>
              <a:bodyPr wrap="none" rtlCol="0">
                <a:spAutoFit/>
              </a:bodyPr>
              <a:lstStyle/>
              <a:p>
                <a:r>
                  <a:rPr lang="en-US" sz="1600" dirty="0">
                    <a:solidFill>
                      <a:srgbClr val="FF3220"/>
                    </a:solidFill>
                  </a:rPr>
                  <a:t>!</a:t>
                </a:r>
              </a:p>
            </p:txBody>
          </p:sp>
        </p:grpSp>
        <p:sp>
          <p:nvSpPr>
            <p:cNvPr id="52" name="Rectangle 51"/>
            <p:cNvSpPr/>
            <p:nvPr/>
          </p:nvSpPr>
          <p:spPr>
            <a:xfrm>
              <a:off x="6689565" y="3839477"/>
              <a:ext cx="837008" cy="346249"/>
            </a:xfrm>
            <a:prstGeom prst="rect">
              <a:avLst/>
            </a:prstGeom>
          </p:spPr>
          <p:txBody>
            <a:bodyPr wrap="none">
              <a:spAutoFit/>
            </a:bodyPr>
            <a:lstStyle/>
            <a:p>
              <a:pPr algn="ctr"/>
              <a:r>
                <a:rPr lang="en-US" sz="2400" dirty="0">
                  <a:solidFill>
                    <a:srgbClr val="000000"/>
                  </a:solidFill>
                </a:rPr>
                <a:t>Events</a:t>
              </a:r>
            </a:p>
          </p:txBody>
        </p:sp>
      </p:grpSp>
      <p:cxnSp>
        <p:nvCxnSpPr>
          <p:cNvPr id="58" name="Straight Arrow Connector 57"/>
          <p:cNvCxnSpPr/>
          <p:nvPr/>
        </p:nvCxnSpPr>
        <p:spPr>
          <a:xfrm>
            <a:off x="3558196" y="3235053"/>
            <a:ext cx="4775832" cy="0"/>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2" idx="3"/>
          </p:cNvCxnSpPr>
          <p:nvPr/>
        </p:nvCxnSpPr>
        <p:spPr>
          <a:xfrm>
            <a:off x="3546005" y="3515470"/>
            <a:ext cx="1566137" cy="1340580"/>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nvGrpSpPr>
          <p:cNvPr id="64" name="Group 63"/>
          <p:cNvGrpSpPr/>
          <p:nvPr/>
        </p:nvGrpSpPr>
        <p:grpSpPr>
          <a:xfrm>
            <a:off x="1332024" y="4226734"/>
            <a:ext cx="1927625" cy="1623845"/>
            <a:chOff x="3053916" y="6186281"/>
            <a:chExt cx="456809" cy="320176"/>
          </a:xfrm>
          <a:solidFill>
            <a:schemeClr val="accent2"/>
          </a:solidFill>
        </p:grpSpPr>
        <p:sp>
          <p:nvSpPr>
            <p:cNvPr id="65" name="Rectangle 64"/>
            <p:cNvSpPr/>
            <p:nvPr/>
          </p:nvSpPr>
          <p:spPr>
            <a:xfrm>
              <a:off x="3053916" y="6272186"/>
              <a:ext cx="456809" cy="234271"/>
            </a:xfrm>
            <a:prstGeom prst="rect">
              <a:avLst/>
            </a:prstGeom>
            <a:grpFill/>
            <a:ln w="127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r>
                <a:rPr lang="en-US" sz="1600" dirty="0"/>
                <a:t>'</a:t>
              </a:r>
            </a:p>
          </p:txBody>
        </p:sp>
        <p:sp>
          <p:nvSpPr>
            <p:cNvPr id="66" name="Oval 65"/>
            <p:cNvSpPr/>
            <p:nvPr/>
          </p:nvSpPr>
          <p:spPr>
            <a:xfrm>
              <a:off x="3384550" y="6362700"/>
              <a:ext cx="45719" cy="45719"/>
            </a:xfrm>
            <a:prstGeom prst="ellipse">
              <a:avLst/>
            </a:prstGeom>
            <a:grpFill/>
            <a:ln w="127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67" name="Straight Connector 66"/>
            <p:cNvCxnSpPr/>
            <p:nvPr/>
          </p:nvCxnSpPr>
          <p:spPr>
            <a:xfrm flipV="1">
              <a:off x="3053916" y="6189456"/>
              <a:ext cx="423374" cy="82730"/>
            </a:xfrm>
            <a:prstGeom prst="line">
              <a:avLst/>
            </a:prstGeom>
            <a:grpFill/>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474115" y="6186281"/>
              <a:ext cx="0" cy="82729"/>
            </a:xfrm>
            <a:prstGeom prst="line">
              <a:avLst/>
            </a:prstGeom>
            <a:grpFill/>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9" name="Straight Arrow Connector 68"/>
          <p:cNvCxnSpPr>
            <a:cxnSpLocks/>
            <a:endCxn id="44" idx="1"/>
          </p:cNvCxnSpPr>
          <p:nvPr/>
        </p:nvCxnSpPr>
        <p:spPr>
          <a:xfrm flipV="1">
            <a:off x="7391230" y="3852134"/>
            <a:ext cx="956444" cy="1003916"/>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50" idx="3"/>
          </p:cNvCxnSpPr>
          <p:nvPr/>
        </p:nvCxnSpPr>
        <p:spPr>
          <a:xfrm>
            <a:off x="10431459" y="5560690"/>
            <a:ext cx="1109175" cy="15389"/>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5645461" y="5878660"/>
            <a:ext cx="1398728" cy="276999"/>
          </a:xfrm>
          <a:prstGeom prst="rect">
            <a:avLst/>
          </a:prstGeom>
          <a:noFill/>
        </p:spPr>
        <p:txBody>
          <a:bodyPr wrap="square" rtlCol="0">
            <a:spAutoFit/>
          </a:bodyPr>
          <a:lstStyle/>
          <a:p>
            <a:r>
              <a:rPr lang="en-US" sz="1200" dirty="0"/>
              <a:t>Ordering-Service</a:t>
            </a:r>
          </a:p>
        </p:txBody>
      </p:sp>
      <p:grpSp>
        <p:nvGrpSpPr>
          <p:cNvPr id="81" name="Group 80"/>
          <p:cNvGrpSpPr/>
          <p:nvPr/>
        </p:nvGrpSpPr>
        <p:grpSpPr>
          <a:xfrm>
            <a:off x="7468549" y="1622905"/>
            <a:ext cx="1179307" cy="619635"/>
            <a:chOff x="8203321" y="3097576"/>
            <a:chExt cx="866669" cy="411867"/>
          </a:xfrm>
        </p:grpSpPr>
        <p:sp>
          <p:nvSpPr>
            <p:cNvPr id="82" name="Rectangle 81"/>
            <p:cNvSpPr/>
            <p:nvPr/>
          </p:nvSpPr>
          <p:spPr>
            <a:xfrm>
              <a:off x="8203321" y="3097576"/>
              <a:ext cx="866669" cy="411867"/>
            </a:xfrm>
            <a:prstGeom prst="rect">
              <a:avLst/>
            </a:prstGeom>
            <a:solidFill>
              <a:schemeClr val="bg1"/>
            </a:solidFill>
            <a:ln w="254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2"/>
                </a:solidFill>
              </a:endParaRPr>
            </a:p>
          </p:txBody>
        </p:sp>
        <p:pic>
          <p:nvPicPr>
            <p:cNvPr id="84" name="Picture 83"/>
            <p:cNvPicPr>
              <a:picLocks noChangeAspect="1"/>
            </p:cNvPicPr>
            <p:nvPr/>
          </p:nvPicPr>
          <p:blipFill>
            <a:blip r:embed="rId4">
              <a:duotone>
                <a:schemeClr val="accent4">
                  <a:shade val="45000"/>
                  <a:satMod val="135000"/>
                </a:schemeClr>
                <a:prstClr val="white"/>
              </a:duotone>
            </a:blip>
            <a:stretch>
              <a:fillRect/>
            </a:stretch>
          </p:blipFill>
          <p:spPr>
            <a:xfrm>
              <a:off x="8702016" y="3174776"/>
              <a:ext cx="261642" cy="261642"/>
            </a:xfrm>
            <a:prstGeom prst="rect">
              <a:avLst/>
            </a:prstGeom>
            <a:ln w="9525" cmpd="sng">
              <a:solidFill>
                <a:schemeClr val="tx2"/>
              </a:solidFill>
            </a:ln>
          </p:spPr>
        </p:pic>
        <p:sp>
          <p:nvSpPr>
            <p:cNvPr id="85" name="TextBox 84"/>
            <p:cNvSpPr txBox="1"/>
            <p:nvPr/>
          </p:nvSpPr>
          <p:spPr>
            <a:xfrm>
              <a:off x="8314937" y="3174808"/>
              <a:ext cx="289100" cy="168861"/>
            </a:xfrm>
            <a:prstGeom prst="rect">
              <a:avLst/>
            </a:prstGeom>
            <a:noFill/>
            <a:ln>
              <a:solidFill>
                <a:schemeClr val="tx2"/>
              </a:solidFill>
            </a:ln>
          </p:spPr>
          <p:txBody>
            <a:bodyPr wrap="square" rtlCol="0">
              <a:spAutoFit/>
            </a:bodyPr>
            <a:lstStyle/>
            <a:p>
              <a:pPr marL="285744" indent="-285744">
                <a:buFont typeface="Wingdings" charset="2"/>
                <a:buChar char="ü"/>
              </a:pPr>
              <a:r>
                <a:rPr lang="en-US" sz="1051" dirty="0">
                  <a:solidFill>
                    <a:schemeClr val="tx2"/>
                  </a:solidFill>
                  <a:cs typeface="Helvetica Neue"/>
                </a:rPr>
                <a:t> </a:t>
              </a:r>
            </a:p>
          </p:txBody>
        </p:sp>
      </p:grpSp>
      <p:sp>
        <p:nvSpPr>
          <p:cNvPr id="86" name="TextBox 85"/>
          <p:cNvSpPr txBox="1"/>
          <p:nvPr/>
        </p:nvSpPr>
        <p:spPr>
          <a:xfrm>
            <a:off x="7523675" y="1282616"/>
            <a:ext cx="1069055" cy="297454"/>
          </a:xfrm>
          <a:prstGeom prst="rect">
            <a:avLst/>
          </a:prstGeom>
          <a:noFill/>
          <a:effectLst/>
        </p:spPr>
        <p:txBody>
          <a:bodyPr wrap="square" rtlCol="0">
            <a:spAutoFit/>
          </a:bodyPr>
          <a:lstStyle/>
          <a:p>
            <a:pPr algn="ctr"/>
            <a:r>
              <a:rPr lang="en-US" sz="1333" dirty="0">
                <a:cs typeface="Calibri"/>
              </a:rPr>
              <a:t>Fabric-CA</a:t>
            </a:r>
          </a:p>
        </p:txBody>
      </p:sp>
      <p:grpSp>
        <p:nvGrpSpPr>
          <p:cNvPr id="87" name="Group 86"/>
          <p:cNvGrpSpPr/>
          <p:nvPr/>
        </p:nvGrpSpPr>
        <p:grpSpPr>
          <a:xfrm>
            <a:off x="2361377" y="1631132"/>
            <a:ext cx="1179307" cy="619635"/>
            <a:chOff x="8203321" y="3097576"/>
            <a:chExt cx="866669" cy="411867"/>
          </a:xfrm>
        </p:grpSpPr>
        <p:sp>
          <p:nvSpPr>
            <p:cNvPr id="88" name="Rectangle 87"/>
            <p:cNvSpPr/>
            <p:nvPr/>
          </p:nvSpPr>
          <p:spPr>
            <a:xfrm>
              <a:off x="8203321" y="3097576"/>
              <a:ext cx="866669" cy="411867"/>
            </a:xfrm>
            <a:prstGeom prst="rect">
              <a:avLst/>
            </a:prstGeom>
            <a:solidFill>
              <a:schemeClr val="bg1"/>
            </a:solidFill>
            <a:ln w="254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2"/>
                </a:solidFill>
              </a:endParaRPr>
            </a:p>
          </p:txBody>
        </p:sp>
        <p:pic>
          <p:nvPicPr>
            <p:cNvPr id="89" name="Picture 88"/>
            <p:cNvPicPr>
              <a:picLocks noChangeAspect="1"/>
            </p:cNvPicPr>
            <p:nvPr/>
          </p:nvPicPr>
          <p:blipFill>
            <a:blip r:embed="rId4">
              <a:duotone>
                <a:schemeClr val="accent4">
                  <a:shade val="45000"/>
                  <a:satMod val="135000"/>
                </a:schemeClr>
                <a:prstClr val="white"/>
              </a:duotone>
            </a:blip>
            <a:stretch>
              <a:fillRect/>
            </a:stretch>
          </p:blipFill>
          <p:spPr>
            <a:xfrm>
              <a:off x="8702016" y="3174776"/>
              <a:ext cx="261642" cy="261642"/>
            </a:xfrm>
            <a:prstGeom prst="rect">
              <a:avLst/>
            </a:prstGeom>
            <a:ln w="9525" cmpd="sng">
              <a:solidFill>
                <a:schemeClr val="tx2"/>
              </a:solidFill>
            </a:ln>
          </p:spPr>
        </p:pic>
        <p:sp>
          <p:nvSpPr>
            <p:cNvPr id="90" name="TextBox 89"/>
            <p:cNvSpPr txBox="1"/>
            <p:nvPr/>
          </p:nvSpPr>
          <p:spPr>
            <a:xfrm>
              <a:off x="8314937" y="3174808"/>
              <a:ext cx="289100" cy="168861"/>
            </a:xfrm>
            <a:prstGeom prst="rect">
              <a:avLst/>
            </a:prstGeom>
            <a:noFill/>
            <a:ln>
              <a:solidFill>
                <a:schemeClr val="tx2"/>
              </a:solidFill>
            </a:ln>
          </p:spPr>
          <p:txBody>
            <a:bodyPr wrap="square" rtlCol="0">
              <a:spAutoFit/>
            </a:bodyPr>
            <a:lstStyle/>
            <a:p>
              <a:pPr marL="285744" indent="-285744">
                <a:buFont typeface="Wingdings" charset="2"/>
                <a:buChar char="ü"/>
              </a:pPr>
              <a:r>
                <a:rPr lang="en-US" sz="1051" dirty="0">
                  <a:solidFill>
                    <a:schemeClr val="tx2"/>
                  </a:solidFill>
                  <a:cs typeface="Helvetica Neue"/>
                </a:rPr>
                <a:t> </a:t>
              </a:r>
            </a:p>
          </p:txBody>
        </p:sp>
      </p:grpSp>
      <p:sp>
        <p:nvSpPr>
          <p:cNvPr id="91" name="TextBox 90"/>
          <p:cNvSpPr txBox="1"/>
          <p:nvPr/>
        </p:nvSpPr>
        <p:spPr>
          <a:xfrm>
            <a:off x="2322278" y="1294806"/>
            <a:ext cx="1257505" cy="297454"/>
          </a:xfrm>
          <a:prstGeom prst="rect">
            <a:avLst/>
          </a:prstGeom>
          <a:noFill/>
          <a:effectLst/>
        </p:spPr>
        <p:txBody>
          <a:bodyPr wrap="square" rtlCol="0">
            <a:spAutoFit/>
          </a:bodyPr>
          <a:lstStyle/>
          <a:p>
            <a:pPr algn="ctr"/>
            <a:r>
              <a:rPr lang="en-US" sz="1333">
                <a:cs typeface="Calibri"/>
              </a:rPr>
              <a:t>External-CA</a:t>
            </a:r>
            <a:endParaRPr lang="en-US" sz="1333" dirty="0">
              <a:cs typeface="Calibri"/>
            </a:endParaRPr>
          </a:p>
        </p:txBody>
      </p:sp>
      <p:cxnSp>
        <p:nvCxnSpPr>
          <p:cNvPr id="92" name="Straight Arrow Connector 91"/>
          <p:cNvCxnSpPr>
            <a:stCxn id="33" idx="3"/>
            <a:endCxn id="82" idx="1"/>
          </p:cNvCxnSpPr>
          <p:nvPr/>
        </p:nvCxnSpPr>
        <p:spPr>
          <a:xfrm flipV="1">
            <a:off x="6478605" y="1932723"/>
            <a:ext cx="989944" cy="2383"/>
          </a:xfrm>
          <a:prstGeom prst="straightConnector1">
            <a:avLst/>
          </a:prstGeom>
          <a:ln w="19050" cmpd="sng">
            <a:solidFill>
              <a:srgbClr val="266FC0"/>
            </a:solidFill>
            <a:prstDash val="sys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88" idx="3"/>
            <a:endCxn id="33" idx="1"/>
          </p:cNvCxnSpPr>
          <p:nvPr/>
        </p:nvCxnSpPr>
        <p:spPr>
          <a:xfrm flipV="1">
            <a:off x="3540685" y="1935106"/>
            <a:ext cx="1074012" cy="5844"/>
          </a:xfrm>
          <a:prstGeom prst="straightConnector1">
            <a:avLst/>
          </a:prstGeom>
          <a:ln w="19050" cmpd="sng">
            <a:solidFill>
              <a:schemeClr val="tx2"/>
            </a:solidFill>
            <a:prstDash val="sysDash"/>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8013818" y="6172982"/>
            <a:ext cx="2996421" cy="338554"/>
          </a:xfrm>
          <a:prstGeom prst="rect">
            <a:avLst/>
          </a:prstGeom>
          <a:noFill/>
        </p:spPr>
        <p:txBody>
          <a:bodyPr wrap="square" rtlCol="0">
            <a:spAutoFit/>
          </a:bodyPr>
          <a:lstStyle/>
          <a:p>
            <a:pPr algn="ctr"/>
            <a:r>
              <a:rPr lang="en-US" sz="1600" dirty="0" err="1"/>
              <a:t>Hyperledger</a:t>
            </a:r>
            <a:r>
              <a:rPr lang="en-US" sz="1600" dirty="0"/>
              <a:t> Fabric Network</a:t>
            </a:r>
          </a:p>
        </p:txBody>
      </p:sp>
      <p:sp>
        <p:nvSpPr>
          <p:cNvPr id="83" name="TextBox 82"/>
          <p:cNvSpPr txBox="1"/>
          <p:nvPr/>
        </p:nvSpPr>
        <p:spPr>
          <a:xfrm>
            <a:off x="6344826" y="1665830"/>
            <a:ext cx="1257505" cy="256545"/>
          </a:xfrm>
          <a:prstGeom prst="rect">
            <a:avLst/>
          </a:prstGeom>
          <a:ln w="19050" cmpd="sng">
            <a:noFill/>
            <a:prstDash val="sysDash"/>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wrap="square" rtlCol="0">
            <a:spAutoFit/>
          </a:bodyPr>
          <a:lstStyle/>
          <a:p>
            <a:pPr algn="ctr"/>
            <a:r>
              <a:rPr lang="en-US" sz="1067" dirty="0">
                <a:cs typeface="Calibri"/>
              </a:rPr>
              <a:t>optional</a:t>
            </a:r>
            <a:endParaRPr lang="en-US" sz="1333" dirty="0">
              <a:cs typeface="Calibri"/>
            </a:endParaRPr>
          </a:p>
        </p:txBody>
      </p:sp>
      <p:sp>
        <p:nvSpPr>
          <p:cNvPr id="75" name="TextBox 74"/>
          <p:cNvSpPr txBox="1"/>
          <p:nvPr/>
        </p:nvSpPr>
        <p:spPr>
          <a:xfrm>
            <a:off x="3445834" y="1682570"/>
            <a:ext cx="1257505" cy="256545"/>
          </a:xfrm>
          <a:prstGeom prst="rect">
            <a:avLst/>
          </a:prstGeom>
          <a:noFill/>
          <a:effectLst/>
        </p:spPr>
        <p:txBody>
          <a:bodyPr wrap="square" rtlCol="0">
            <a:spAutoFit/>
          </a:bodyPr>
          <a:lstStyle/>
          <a:p>
            <a:pPr algn="ctr"/>
            <a:r>
              <a:rPr lang="en-US" sz="1067" dirty="0">
                <a:cs typeface="Calibri"/>
              </a:rPr>
              <a:t>optional</a:t>
            </a:r>
            <a:endParaRPr lang="en-US" sz="1333" dirty="0">
              <a:cs typeface="Calibri"/>
            </a:endParaRPr>
          </a:p>
        </p:txBody>
      </p:sp>
      <p:grpSp>
        <p:nvGrpSpPr>
          <p:cNvPr id="102" name="Group 101">
            <a:extLst>
              <a:ext uri="{FF2B5EF4-FFF2-40B4-BE49-F238E27FC236}">
                <a16:creationId xmlns:a16="http://schemas.microsoft.com/office/drawing/2014/main" id="{40A456D6-F49D-5D4D-895E-53929943BA14}"/>
              </a:ext>
            </a:extLst>
          </p:cNvPr>
          <p:cNvGrpSpPr/>
          <p:nvPr/>
        </p:nvGrpSpPr>
        <p:grpSpPr>
          <a:xfrm>
            <a:off x="10494891" y="1375840"/>
            <a:ext cx="472888" cy="765507"/>
            <a:chOff x="5701137" y="2384637"/>
            <a:chExt cx="1133935" cy="1812371"/>
          </a:xfrm>
        </p:grpSpPr>
        <p:sp>
          <p:nvSpPr>
            <p:cNvPr id="103" name="Oval 102">
              <a:extLst>
                <a:ext uri="{FF2B5EF4-FFF2-40B4-BE49-F238E27FC236}">
                  <a16:creationId xmlns:a16="http://schemas.microsoft.com/office/drawing/2014/main" id="{637475B5-D2DE-024D-A8A9-AF1C044A898A}"/>
                </a:ext>
              </a:extLst>
            </p:cNvPr>
            <p:cNvSpPr/>
            <p:nvPr/>
          </p:nvSpPr>
          <p:spPr>
            <a:xfrm>
              <a:off x="5928889" y="2384637"/>
              <a:ext cx="678434" cy="67843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solidFill>
                  <a:srgbClr val="FFFFFF"/>
                </a:solidFill>
              </a:endParaRPr>
            </a:p>
          </p:txBody>
        </p:sp>
        <p:sp>
          <p:nvSpPr>
            <p:cNvPr id="104" name="Round Same Side Corner Rectangle 103">
              <a:extLst>
                <a:ext uri="{FF2B5EF4-FFF2-40B4-BE49-F238E27FC236}">
                  <a16:creationId xmlns:a16="http://schemas.microsoft.com/office/drawing/2014/main" id="{027FAEF8-7373-EE43-A4CD-BD56384103C1}"/>
                </a:ext>
              </a:extLst>
            </p:cNvPr>
            <p:cNvSpPr/>
            <p:nvPr/>
          </p:nvSpPr>
          <p:spPr>
            <a:xfrm>
              <a:off x="5701137" y="3063073"/>
              <a:ext cx="1133935" cy="1133935"/>
            </a:xfrm>
            <a:prstGeom prst="round2SameRect">
              <a:avLst>
                <a:gd name="adj1" fmla="val 49716"/>
                <a:gd name="adj2" fmla="val 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400" b="1" dirty="0">
                <a:solidFill>
                  <a:srgbClr val="FFFFFF"/>
                </a:solidFill>
              </a:endParaRPr>
            </a:p>
          </p:txBody>
        </p:sp>
      </p:grpSp>
      <p:grpSp>
        <p:nvGrpSpPr>
          <p:cNvPr id="105" name="Group 104">
            <a:extLst>
              <a:ext uri="{FF2B5EF4-FFF2-40B4-BE49-F238E27FC236}">
                <a16:creationId xmlns:a16="http://schemas.microsoft.com/office/drawing/2014/main" id="{4836B16A-01D3-CF42-8973-5C9649DD622D}"/>
              </a:ext>
            </a:extLst>
          </p:cNvPr>
          <p:cNvGrpSpPr/>
          <p:nvPr/>
        </p:nvGrpSpPr>
        <p:grpSpPr>
          <a:xfrm>
            <a:off x="9582386" y="1439962"/>
            <a:ext cx="1060789" cy="765507"/>
            <a:chOff x="5502369" y="3560517"/>
            <a:chExt cx="940626" cy="694408"/>
          </a:xfrm>
        </p:grpSpPr>
        <p:sp>
          <p:nvSpPr>
            <p:cNvPr id="106" name="TextBox 105">
              <a:extLst>
                <a:ext uri="{FF2B5EF4-FFF2-40B4-BE49-F238E27FC236}">
                  <a16:creationId xmlns:a16="http://schemas.microsoft.com/office/drawing/2014/main" id="{8B15D5CA-2B83-F04C-8A2B-557921E93586}"/>
                </a:ext>
              </a:extLst>
            </p:cNvPr>
            <p:cNvSpPr txBox="1"/>
            <p:nvPr/>
          </p:nvSpPr>
          <p:spPr>
            <a:xfrm>
              <a:off x="5502369" y="3873171"/>
              <a:ext cx="615698" cy="251272"/>
            </a:xfrm>
            <a:prstGeom prst="rect">
              <a:avLst/>
            </a:prstGeom>
            <a:noFill/>
            <a:effectLst/>
          </p:spPr>
          <p:txBody>
            <a:bodyPr wrap="square" rtlCol="0">
              <a:spAutoFit/>
            </a:bodyPr>
            <a:lstStyle/>
            <a:p>
              <a:pPr algn="ctr"/>
              <a:r>
                <a:rPr lang="en-US" sz="1200" dirty="0">
                  <a:cs typeface="Calibri"/>
                </a:rPr>
                <a:t>Admin</a:t>
              </a:r>
              <a:endParaRPr lang="en-US" sz="400" dirty="0">
                <a:cs typeface="Calibri"/>
              </a:endParaRPr>
            </a:p>
          </p:txBody>
        </p:sp>
        <p:grpSp>
          <p:nvGrpSpPr>
            <p:cNvPr id="107" name="Group 106">
              <a:extLst>
                <a:ext uri="{FF2B5EF4-FFF2-40B4-BE49-F238E27FC236}">
                  <a16:creationId xmlns:a16="http://schemas.microsoft.com/office/drawing/2014/main" id="{1ABB4E93-B9FC-1149-9D41-0B7D07C3370D}"/>
                </a:ext>
              </a:extLst>
            </p:cNvPr>
            <p:cNvGrpSpPr/>
            <p:nvPr/>
          </p:nvGrpSpPr>
          <p:grpSpPr>
            <a:xfrm>
              <a:off x="6023675" y="3560517"/>
              <a:ext cx="419320" cy="694408"/>
              <a:chOff x="5701137" y="2384637"/>
              <a:chExt cx="1133935" cy="1812371"/>
            </a:xfrm>
          </p:grpSpPr>
          <p:sp>
            <p:nvSpPr>
              <p:cNvPr id="108" name="Oval 107">
                <a:extLst>
                  <a:ext uri="{FF2B5EF4-FFF2-40B4-BE49-F238E27FC236}">
                    <a16:creationId xmlns:a16="http://schemas.microsoft.com/office/drawing/2014/main" id="{73D43CA3-37C8-E742-865B-2FA642D6447C}"/>
                  </a:ext>
                </a:extLst>
              </p:cNvPr>
              <p:cNvSpPr/>
              <p:nvPr/>
            </p:nvSpPr>
            <p:spPr>
              <a:xfrm>
                <a:off x="5928889" y="2384637"/>
                <a:ext cx="678434" cy="67843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solidFill>
                    <a:srgbClr val="FFFFFF"/>
                  </a:solidFill>
                </a:endParaRPr>
              </a:p>
            </p:txBody>
          </p:sp>
          <p:sp>
            <p:nvSpPr>
              <p:cNvPr id="109" name="Round Same Side Corner Rectangle 108">
                <a:extLst>
                  <a:ext uri="{FF2B5EF4-FFF2-40B4-BE49-F238E27FC236}">
                    <a16:creationId xmlns:a16="http://schemas.microsoft.com/office/drawing/2014/main" id="{3641BCA7-A776-AA46-9788-0B46EECE7E77}"/>
                  </a:ext>
                </a:extLst>
              </p:cNvPr>
              <p:cNvSpPr/>
              <p:nvPr/>
            </p:nvSpPr>
            <p:spPr>
              <a:xfrm>
                <a:off x="5701137" y="3063073"/>
                <a:ext cx="1133935" cy="1133935"/>
              </a:xfrm>
              <a:prstGeom prst="round2SameRect">
                <a:avLst>
                  <a:gd name="adj1" fmla="val 49716"/>
                  <a:gd name="adj2" fmla="val 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400" b="1" dirty="0">
                  <a:solidFill>
                    <a:srgbClr val="FFFFFF"/>
                  </a:solidFill>
                </a:endParaRPr>
              </a:p>
            </p:txBody>
          </p:sp>
        </p:grpSp>
      </p:grpSp>
      <p:sp>
        <p:nvSpPr>
          <p:cNvPr id="165" name="TextBox 164">
            <a:extLst>
              <a:ext uri="{FF2B5EF4-FFF2-40B4-BE49-F238E27FC236}">
                <a16:creationId xmlns:a16="http://schemas.microsoft.com/office/drawing/2014/main" id="{59793875-E3AD-1C41-A2F4-446899AD2A24}"/>
              </a:ext>
            </a:extLst>
          </p:cNvPr>
          <p:cNvSpPr txBox="1"/>
          <p:nvPr/>
        </p:nvSpPr>
        <p:spPr>
          <a:xfrm>
            <a:off x="5572095" y="2959920"/>
            <a:ext cx="1047811" cy="276999"/>
          </a:xfrm>
          <a:prstGeom prst="rect">
            <a:avLst/>
          </a:prstGeom>
          <a:noFill/>
        </p:spPr>
        <p:txBody>
          <a:bodyPr wrap="square" rtlCol="0">
            <a:spAutoFit/>
          </a:bodyPr>
          <a:lstStyle/>
          <a:p>
            <a:r>
              <a:rPr lang="en-US" sz="1200" dirty="0"/>
              <a:t>(1) Endorse</a:t>
            </a:r>
          </a:p>
        </p:txBody>
      </p:sp>
      <p:sp>
        <p:nvSpPr>
          <p:cNvPr id="166" name="TextBox 165">
            <a:extLst>
              <a:ext uri="{FF2B5EF4-FFF2-40B4-BE49-F238E27FC236}">
                <a16:creationId xmlns:a16="http://schemas.microsoft.com/office/drawing/2014/main" id="{F0D16061-19DA-9A47-9451-8D19603C1A57}"/>
              </a:ext>
            </a:extLst>
          </p:cNvPr>
          <p:cNvSpPr txBox="1"/>
          <p:nvPr/>
        </p:nvSpPr>
        <p:spPr>
          <a:xfrm rot="2429236">
            <a:off x="3978812" y="4010989"/>
            <a:ext cx="1047811" cy="276999"/>
          </a:xfrm>
          <a:prstGeom prst="rect">
            <a:avLst/>
          </a:prstGeom>
          <a:noFill/>
        </p:spPr>
        <p:txBody>
          <a:bodyPr wrap="square" rtlCol="0">
            <a:spAutoFit/>
          </a:bodyPr>
          <a:lstStyle/>
          <a:p>
            <a:r>
              <a:rPr lang="en-US" sz="1200" dirty="0"/>
              <a:t>(2) Order</a:t>
            </a:r>
          </a:p>
        </p:txBody>
      </p:sp>
      <p:sp>
        <p:nvSpPr>
          <p:cNvPr id="167" name="TextBox 166">
            <a:extLst>
              <a:ext uri="{FF2B5EF4-FFF2-40B4-BE49-F238E27FC236}">
                <a16:creationId xmlns:a16="http://schemas.microsoft.com/office/drawing/2014/main" id="{C9B374C9-5747-4A41-9829-053739027E1B}"/>
              </a:ext>
            </a:extLst>
          </p:cNvPr>
          <p:cNvSpPr txBox="1"/>
          <p:nvPr/>
        </p:nvSpPr>
        <p:spPr>
          <a:xfrm rot="18868621">
            <a:off x="7206005" y="4192307"/>
            <a:ext cx="1047811" cy="276999"/>
          </a:xfrm>
          <a:prstGeom prst="rect">
            <a:avLst/>
          </a:prstGeom>
          <a:noFill/>
        </p:spPr>
        <p:txBody>
          <a:bodyPr wrap="square" rtlCol="0">
            <a:spAutoFit/>
          </a:bodyPr>
          <a:lstStyle/>
          <a:p>
            <a:r>
              <a:rPr lang="en-US" sz="1200" dirty="0"/>
              <a:t>(3) Validate</a:t>
            </a:r>
          </a:p>
        </p:txBody>
      </p:sp>
      <p:grpSp>
        <p:nvGrpSpPr>
          <p:cNvPr id="168" name="Group 167">
            <a:extLst>
              <a:ext uri="{FF2B5EF4-FFF2-40B4-BE49-F238E27FC236}">
                <a16:creationId xmlns:a16="http://schemas.microsoft.com/office/drawing/2014/main" id="{F491381A-3514-A142-9F52-A18255923073}"/>
              </a:ext>
            </a:extLst>
          </p:cNvPr>
          <p:cNvGrpSpPr/>
          <p:nvPr/>
        </p:nvGrpSpPr>
        <p:grpSpPr>
          <a:xfrm>
            <a:off x="5104924" y="3765304"/>
            <a:ext cx="2279088" cy="2145341"/>
            <a:chOff x="3620745" y="2847577"/>
            <a:chExt cx="1709316" cy="1609006"/>
          </a:xfrm>
        </p:grpSpPr>
        <p:sp>
          <p:nvSpPr>
            <p:cNvPr id="169" name="Rounded Rectangle 168">
              <a:extLst>
                <a:ext uri="{FF2B5EF4-FFF2-40B4-BE49-F238E27FC236}">
                  <a16:creationId xmlns:a16="http://schemas.microsoft.com/office/drawing/2014/main" id="{3595C141-CD6A-7540-9753-C97085D0AF4E}"/>
                </a:ext>
              </a:extLst>
            </p:cNvPr>
            <p:cNvSpPr/>
            <p:nvPr/>
          </p:nvSpPr>
          <p:spPr>
            <a:xfrm>
              <a:off x="3620745" y="2847577"/>
              <a:ext cx="1709316" cy="160900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Rounded Rectangle 169">
              <a:extLst>
                <a:ext uri="{FF2B5EF4-FFF2-40B4-BE49-F238E27FC236}">
                  <a16:creationId xmlns:a16="http://schemas.microsoft.com/office/drawing/2014/main" id="{DF9431D3-EABD-BC45-9A5C-B69FA67F211E}"/>
                </a:ext>
              </a:extLst>
            </p:cNvPr>
            <p:cNvSpPr/>
            <p:nvPr/>
          </p:nvSpPr>
          <p:spPr>
            <a:xfrm>
              <a:off x="4183330" y="3743155"/>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sp>
          <p:nvSpPr>
            <p:cNvPr id="171" name="Rounded Rectangle 170">
              <a:extLst>
                <a:ext uri="{FF2B5EF4-FFF2-40B4-BE49-F238E27FC236}">
                  <a16:creationId xmlns:a16="http://schemas.microsoft.com/office/drawing/2014/main" id="{BBA7F512-7AA3-9640-9AB2-A0B34DAA4589}"/>
                </a:ext>
              </a:extLst>
            </p:cNvPr>
            <p:cNvSpPr/>
            <p:nvPr/>
          </p:nvSpPr>
          <p:spPr>
            <a:xfrm>
              <a:off x="3767821" y="2964728"/>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sp>
          <p:nvSpPr>
            <p:cNvPr id="172" name="Rounded Rectangle 171">
              <a:extLst>
                <a:ext uri="{FF2B5EF4-FFF2-40B4-BE49-F238E27FC236}">
                  <a16:creationId xmlns:a16="http://schemas.microsoft.com/office/drawing/2014/main" id="{0F036E90-256F-2140-B9AB-A486A3FFA84B}"/>
                </a:ext>
              </a:extLst>
            </p:cNvPr>
            <p:cNvSpPr/>
            <p:nvPr/>
          </p:nvSpPr>
          <p:spPr>
            <a:xfrm>
              <a:off x="4580786" y="296749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cxnSp>
          <p:nvCxnSpPr>
            <p:cNvPr id="173" name="Straight Connector 172">
              <a:extLst>
                <a:ext uri="{FF2B5EF4-FFF2-40B4-BE49-F238E27FC236}">
                  <a16:creationId xmlns:a16="http://schemas.microsoft.com/office/drawing/2014/main" id="{9A186F47-DF45-8046-86D9-74EF8BA87CF3}"/>
                </a:ext>
              </a:extLst>
            </p:cNvPr>
            <p:cNvCxnSpPr/>
            <p:nvPr/>
          </p:nvCxnSpPr>
          <p:spPr>
            <a:xfrm>
              <a:off x="4366020" y="3263828"/>
              <a:ext cx="214766" cy="2765"/>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AE26E5C0-09DF-B34F-84E4-D6ADD2960F69}"/>
                </a:ext>
              </a:extLst>
            </p:cNvPr>
            <p:cNvCxnSpPr>
              <a:cxnSpLocks/>
              <a:endCxn id="170" idx="1"/>
            </p:cNvCxnSpPr>
            <p:nvPr/>
          </p:nvCxnSpPr>
          <p:spPr>
            <a:xfrm>
              <a:off x="4066921" y="3562927"/>
              <a:ext cx="116409" cy="479328"/>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6C110F0B-D82F-5547-BC18-B332DB4D8616}"/>
                </a:ext>
              </a:extLst>
            </p:cNvPr>
            <p:cNvCxnSpPr>
              <a:cxnSpLocks/>
              <a:stCxn id="170" idx="3"/>
              <a:endCxn id="172" idx="2"/>
            </p:cNvCxnSpPr>
            <p:nvPr/>
          </p:nvCxnSpPr>
          <p:spPr>
            <a:xfrm flipV="1">
              <a:off x="4781529" y="3565692"/>
              <a:ext cx="98357" cy="476563"/>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2" name="TextBox 1">
            <a:extLst>
              <a:ext uri="{FF2B5EF4-FFF2-40B4-BE49-F238E27FC236}">
                <a16:creationId xmlns:a16="http://schemas.microsoft.com/office/drawing/2014/main" id="{29C85636-5124-F945-9C08-31378E58E782}"/>
              </a:ext>
            </a:extLst>
          </p:cNvPr>
          <p:cNvSpPr txBox="1"/>
          <p:nvPr/>
        </p:nvSpPr>
        <p:spPr>
          <a:xfrm>
            <a:off x="2133593" y="6384415"/>
            <a:ext cx="2598788" cy="338554"/>
          </a:xfrm>
          <a:prstGeom prst="rect">
            <a:avLst/>
          </a:prstGeom>
          <a:noFill/>
        </p:spPr>
        <p:txBody>
          <a:bodyPr wrap="none" rtlCol="0">
            <a:spAutoFit/>
          </a:bodyPr>
          <a:lstStyle/>
          <a:p>
            <a:r>
              <a:rPr lang="en-US" sz="1600" b="1" dirty="0">
                <a:solidFill>
                  <a:schemeClr val="tx2">
                    <a:lumMod val="75000"/>
                  </a:schemeClr>
                </a:solidFill>
              </a:rPr>
              <a:t>CA: Certificate Authority </a:t>
            </a:r>
          </a:p>
        </p:txBody>
      </p:sp>
      <p:sp>
        <p:nvSpPr>
          <p:cNvPr id="4" name="TextBox 3">
            <a:extLst>
              <a:ext uri="{FF2B5EF4-FFF2-40B4-BE49-F238E27FC236}">
                <a16:creationId xmlns:a16="http://schemas.microsoft.com/office/drawing/2014/main" id="{E3219B69-2ED0-F840-AADD-BFC3B0C7120A}"/>
              </a:ext>
            </a:extLst>
          </p:cNvPr>
          <p:cNvSpPr txBox="1"/>
          <p:nvPr/>
        </p:nvSpPr>
        <p:spPr>
          <a:xfrm>
            <a:off x="1408048" y="5078876"/>
            <a:ext cx="1136850" cy="461665"/>
          </a:xfrm>
          <a:prstGeom prst="rect">
            <a:avLst/>
          </a:prstGeom>
          <a:noFill/>
        </p:spPr>
        <p:txBody>
          <a:bodyPr wrap="none" rtlCol="0">
            <a:spAutoFit/>
          </a:bodyPr>
          <a:lstStyle/>
          <a:p>
            <a:r>
              <a:rPr lang="en-US" sz="2400" b="1" dirty="0">
                <a:solidFill>
                  <a:schemeClr val="tx2">
                    <a:lumMod val="60000"/>
                    <a:lumOff val="40000"/>
                  </a:schemeClr>
                </a:solidFill>
              </a:rPr>
              <a:t>Wallet</a:t>
            </a:r>
          </a:p>
        </p:txBody>
      </p:sp>
    </p:spTree>
    <p:extLst>
      <p:ext uri="{BB962C8B-B14F-4D97-AF65-F5344CB8AC3E}">
        <p14:creationId xmlns:p14="http://schemas.microsoft.com/office/powerpoint/2010/main" val="1775926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7756C5-FD26-8841-9E84-FAC518D24289}"/>
              </a:ext>
            </a:extLst>
          </p:cNvPr>
          <p:cNvSpPr>
            <a:spLocks noGrp="1"/>
          </p:cNvSpPr>
          <p:nvPr>
            <p:ph type="body" sz="quarter" idx="13"/>
          </p:nvPr>
        </p:nvSpPr>
        <p:spPr/>
        <p:txBody>
          <a:bodyPr/>
          <a:lstStyle/>
          <a:p>
            <a:r>
              <a:rPr lang="en-US" b="1" dirty="0">
                <a:solidFill>
                  <a:schemeClr val="tx2">
                    <a:lumMod val="75000"/>
                  </a:schemeClr>
                </a:solidFill>
              </a:rPr>
              <a:t>Fabric Wallets</a:t>
            </a:r>
          </a:p>
        </p:txBody>
      </p:sp>
      <p:sp>
        <p:nvSpPr>
          <p:cNvPr id="3" name="Text Placeholder 2">
            <a:extLst>
              <a:ext uri="{FF2B5EF4-FFF2-40B4-BE49-F238E27FC236}">
                <a16:creationId xmlns:a16="http://schemas.microsoft.com/office/drawing/2014/main" id="{93A5636B-BC16-3745-B8A1-A85E95BCBB32}"/>
              </a:ext>
            </a:extLst>
          </p:cNvPr>
          <p:cNvSpPr>
            <a:spLocks noGrp="1"/>
          </p:cNvSpPr>
          <p:nvPr>
            <p:ph type="body" sz="quarter" idx="22"/>
          </p:nvPr>
        </p:nvSpPr>
        <p:spPr>
          <a:xfrm>
            <a:off x="161128" y="1191950"/>
            <a:ext cx="11863232" cy="3954959"/>
          </a:xfrm>
        </p:spPr>
        <p:txBody>
          <a:bodyPr>
            <a:normAutofit fontScale="70000" lnSpcReduction="20000"/>
          </a:bodyPr>
          <a:lstStyle/>
          <a:p>
            <a:pPr marL="0" indent="0">
              <a:buNone/>
            </a:pPr>
            <a:r>
              <a:rPr lang="en-US" dirty="0"/>
              <a:t> </a:t>
            </a:r>
            <a:r>
              <a:rPr lang="en-US" sz="2267" dirty="0"/>
              <a:t>There are different types of wallets according to where they store their identities:</a:t>
            </a:r>
          </a:p>
          <a:p>
            <a:pPr marL="0" indent="0">
              <a:buNone/>
            </a:pPr>
            <a:endParaRPr lang="en-US" sz="2267" dirty="0"/>
          </a:p>
          <a:p>
            <a:r>
              <a:rPr lang="en-US" sz="2267" b="1" dirty="0" err="1"/>
              <a:t>FileSystem</a:t>
            </a:r>
            <a:r>
              <a:rPr lang="en-US" sz="2267" dirty="0"/>
              <a:t>: This is the most common place to store wallets; file systems are pervasive, easy to understand, and can be network mounted. They are a good default choice for wallets.</a:t>
            </a:r>
          </a:p>
          <a:p>
            <a:r>
              <a:rPr lang="en-US" sz="2267" b="1" dirty="0"/>
              <a:t>In-memory</a:t>
            </a:r>
            <a:r>
              <a:rPr lang="en-US" sz="2267" dirty="0"/>
              <a:t>: A wallet in application storage. Use this type of wallet when your application is running in a constrained environment without access to a file system; typically a web browser. It’s worth remembering that this type of wallet is volatile; identities will be lost after the application ends normally or crashes.</a:t>
            </a:r>
          </a:p>
          <a:p>
            <a:r>
              <a:rPr lang="en-US" sz="2267" b="1" dirty="0"/>
              <a:t>Hardware Security Module</a:t>
            </a:r>
            <a:r>
              <a:rPr lang="en-US" sz="2267" dirty="0"/>
              <a:t>: A wallet stored in an </a:t>
            </a:r>
            <a:r>
              <a:rPr lang="en-US" sz="2267" dirty="0">
                <a:hlinkClick r:id="rId2"/>
              </a:rPr>
              <a:t>HSM</a:t>
            </a:r>
            <a:r>
              <a:rPr lang="en-US" sz="2267" dirty="0"/>
              <a:t>. This ultra-secure, tamper-proof device stores digital identity information, particularly private keys. HSMs can be locally attached to your computer or network accessible. Most HSMs provide the ability to perform on-board encryption with private keys, such that the private key never leave the HSM.</a:t>
            </a:r>
          </a:p>
          <a:p>
            <a:r>
              <a:rPr lang="en-US" sz="2267" b="1" dirty="0"/>
              <a:t>CouchDB</a:t>
            </a:r>
            <a:r>
              <a:rPr lang="en-US" sz="2267" dirty="0"/>
              <a:t>: A wallet stored in Couch DB. This is the rarest form of wallet storage, but for those users who want to use the database back-up and restore mechanisms, CouchDB wallets can provide a useful option to simplify disaster recovery.</a:t>
            </a:r>
          </a:p>
        </p:txBody>
      </p:sp>
      <p:sp>
        <p:nvSpPr>
          <p:cNvPr id="4" name="Rectangle 3">
            <a:extLst>
              <a:ext uri="{FF2B5EF4-FFF2-40B4-BE49-F238E27FC236}">
                <a16:creationId xmlns:a16="http://schemas.microsoft.com/office/drawing/2014/main" id="{490A70AF-7B87-C048-8A04-E4BF20D2A3FA}"/>
              </a:ext>
            </a:extLst>
          </p:cNvPr>
          <p:cNvSpPr/>
          <p:nvPr/>
        </p:nvSpPr>
        <p:spPr>
          <a:xfrm>
            <a:off x="496147" y="5419830"/>
            <a:ext cx="11528213" cy="830997"/>
          </a:xfrm>
          <a:prstGeom prst="rect">
            <a:avLst/>
          </a:prstGeom>
        </p:spPr>
        <p:txBody>
          <a:bodyPr wrap="square">
            <a:spAutoFit/>
          </a:bodyPr>
          <a:lstStyle/>
          <a:p>
            <a:r>
              <a:rPr lang="en-US" sz="2400" dirty="0"/>
              <a:t>https://</a:t>
            </a:r>
            <a:r>
              <a:rPr lang="en-US" sz="2400" dirty="0" err="1"/>
              <a:t>hyperledger-fabric.readthedocs.io</a:t>
            </a:r>
            <a:r>
              <a:rPr lang="en-US" sz="2400" dirty="0"/>
              <a:t>/</a:t>
            </a:r>
            <a:r>
              <a:rPr lang="en-US" sz="2400" dirty="0" err="1"/>
              <a:t>en</a:t>
            </a:r>
            <a:r>
              <a:rPr lang="en-US" sz="2400" dirty="0"/>
              <a:t>/release-1.4/</a:t>
            </a:r>
            <a:r>
              <a:rPr lang="en-US" sz="2400" dirty="0" err="1"/>
              <a:t>developapps</a:t>
            </a:r>
            <a:r>
              <a:rPr lang="en-US" sz="2400" dirty="0"/>
              <a:t>/</a:t>
            </a:r>
            <a:r>
              <a:rPr lang="en-US" sz="2400" dirty="0" err="1"/>
              <a:t>wallet.html</a:t>
            </a:r>
            <a:endParaRPr lang="en-US" sz="2400" dirty="0"/>
          </a:p>
        </p:txBody>
      </p:sp>
    </p:spTree>
    <p:extLst>
      <p:ext uri="{BB962C8B-B14F-4D97-AF65-F5344CB8AC3E}">
        <p14:creationId xmlns:p14="http://schemas.microsoft.com/office/powerpoint/2010/main" val="2485553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466F7F-738F-F247-B366-CB13F3E2224F}"/>
              </a:ext>
            </a:extLst>
          </p:cNvPr>
          <p:cNvSpPr>
            <a:spLocks noGrp="1"/>
          </p:cNvSpPr>
          <p:nvPr>
            <p:ph type="body" sz="quarter" idx="13"/>
          </p:nvPr>
        </p:nvSpPr>
        <p:spPr/>
        <p:txBody>
          <a:bodyPr/>
          <a:lstStyle/>
          <a:p>
            <a:r>
              <a:rPr lang="en-US" b="1" dirty="0">
                <a:solidFill>
                  <a:schemeClr val="tx2">
                    <a:lumMod val="75000"/>
                  </a:schemeClr>
                </a:solidFill>
              </a:rPr>
              <a:t>Fabric Wallet</a:t>
            </a:r>
          </a:p>
        </p:txBody>
      </p:sp>
      <p:sp>
        <p:nvSpPr>
          <p:cNvPr id="3" name="Text Placeholder 2">
            <a:extLst>
              <a:ext uri="{FF2B5EF4-FFF2-40B4-BE49-F238E27FC236}">
                <a16:creationId xmlns:a16="http://schemas.microsoft.com/office/drawing/2014/main" id="{F6E4E125-518A-7F4E-86C7-910EF51EC156}"/>
              </a:ext>
            </a:extLst>
          </p:cNvPr>
          <p:cNvSpPr>
            <a:spLocks noGrp="1"/>
          </p:cNvSpPr>
          <p:nvPr>
            <p:ph type="body" sz="quarter" idx="22"/>
          </p:nvPr>
        </p:nvSpPr>
        <p:spPr>
          <a:xfrm flipV="1">
            <a:off x="10099808" y="5174001"/>
            <a:ext cx="913409" cy="285305"/>
          </a:xfrm>
        </p:spPr>
        <p:txBody>
          <a:bodyPr>
            <a:normAutofit/>
          </a:bodyPr>
          <a:lstStyle/>
          <a:p>
            <a:pPr marL="0" indent="0">
              <a:buNone/>
            </a:pPr>
            <a:endParaRPr lang="en-US" dirty="0"/>
          </a:p>
        </p:txBody>
      </p:sp>
      <p:pic>
        <p:nvPicPr>
          <p:cNvPr id="9" name="Picture 8">
            <a:extLst>
              <a:ext uri="{FF2B5EF4-FFF2-40B4-BE49-F238E27FC236}">
                <a16:creationId xmlns:a16="http://schemas.microsoft.com/office/drawing/2014/main" id="{CB418D6E-F564-0E47-B8DC-A0D1059691DC}"/>
              </a:ext>
            </a:extLst>
          </p:cNvPr>
          <p:cNvPicPr>
            <a:picLocks noChangeAspect="1"/>
          </p:cNvPicPr>
          <p:nvPr/>
        </p:nvPicPr>
        <p:blipFill>
          <a:blip r:embed="rId3"/>
          <a:stretch>
            <a:fillRect/>
          </a:stretch>
        </p:blipFill>
        <p:spPr>
          <a:xfrm>
            <a:off x="0" y="863194"/>
            <a:ext cx="12192000" cy="4704487"/>
          </a:xfrm>
          <a:prstGeom prst="rect">
            <a:avLst/>
          </a:prstGeom>
        </p:spPr>
      </p:pic>
      <p:sp>
        <p:nvSpPr>
          <p:cNvPr id="11" name="Rectangle 10">
            <a:extLst>
              <a:ext uri="{FF2B5EF4-FFF2-40B4-BE49-F238E27FC236}">
                <a16:creationId xmlns:a16="http://schemas.microsoft.com/office/drawing/2014/main" id="{C5676683-FB00-F349-89A9-B7BF652E914D}"/>
              </a:ext>
            </a:extLst>
          </p:cNvPr>
          <p:cNvSpPr/>
          <p:nvPr/>
        </p:nvSpPr>
        <p:spPr>
          <a:xfrm>
            <a:off x="216747" y="5852357"/>
            <a:ext cx="11975253" cy="461665"/>
          </a:xfrm>
          <a:prstGeom prst="rect">
            <a:avLst/>
          </a:prstGeom>
        </p:spPr>
        <p:txBody>
          <a:bodyPr wrap="square">
            <a:spAutoFit/>
          </a:bodyPr>
          <a:lstStyle/>
          <a:p>
            <a:r>
              <a:rPr lang="en-US" sz="2400" dirty="0"/>
              <a:t>https://</a:t>
            </a:r>
            <a:r>
              <a:rPr lang="en-US" sz="2400" dirty="0" err="1"/>
              <a:t>hyperledger-fabric.readthedocs.io</a:t>
            </a:r>
            <a:r>
              <a:rPr lang="en-US" sz="2400" dirty="0"/>
              <a:t>/</a:t>
            </a:r>
            <a:r>
              <a:rPr lang="en-US" sz="2400" dirty="0" err="1"/>
              <a:t>en</a:t>
            </a:r>
            <a:r>
              <a:rPr lang="en-US" sz="2400" dirty="0"/>
              <a:t>/release-1.4/</a:t>
            </a:r>
            <a:r>
              <a:rPr lang="en-US" sz="2400" dirty="0" err="1"/>
              <a:t>developapps</a:t>
            </a:r>
            <a:r>
              <a:rPr lang="en-US" sz="2400" dirty="0"/>
              <a:t>/</a:t>
            </a:r>
            <a:r>
              <a:rPr lang="en-US" sz="2400" dirty="0" err="1"/>
              <a:t>wallet.html</a:t>
            </a:r>
            <a:endParaRPr lang="en-US" sz="2400" dirty="0"/>
          </a:p>
        </p:txBody>
      </p:sp>
    </p:spTree>
    <p:extLst>
      <p:ext uri="{BB962C8B-B14F-4D97-AF65-F5344CB8AC3E}">
        <p14:creationId xmlns:p14="http://schemas.microsoft.com/office/powerpoint/2010/main" val="2966382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BAC4F9-38F5-0F47-A09A-CF6F72E0D525}"/>
              </a:ext>
            </a:extLst>
          </p:cNvPr>
          <p:cNvSpPr>
            <a:spLocks noGrp="1"/>
          </p:cNvSpPr>
          <p:nvPr>
            <p:ph sz="quarter" idx="17"/>
          </p:nvPr>
        </p:nvSpPr>
        <p:spPr/>
        <p:txBody>
          <a:bodyPr/>
          <a:lstStyle/>
          <a:p>
            <a:r>
              <a:rPr lang="en-US" dirty="0"/>
              <a:t>Future Multiple ordering plugins are being developed:</a:t>
            </a:r>
          </a:p>
          <a:p>
            <a:pPr marL="342900" indent="-342900">
              <a:buFont typeface="Arial" panose="020B0604020202020204" pitchFamily="34" charset="0"/>
              <a:buChar char="•"/>
            </a:pPr>
            <a:r>
              <a:rPr lang="en-US" dirty="0"/>
              <a:t> BFT Smart</a:t>
            </a:r>
          </a:p>
          <a:p>
            <a:pPr marL="342900" indent="-342900">
              <a:buFont typeface="Arial" panose="020B0604020202020204" pitchFamily="34" charset="0"/>
              <a:buChar char="•"/>
            </a:pPr>
            <a:r>
              <a:rPr lang="en-US" dirty="0"/>
              <a:t>Simplified Byzantine Fault Tolerance (SBFT)</a:t>
            </a:r>
          </a:p>
          <a:p>
            <a:pPr marL="342900" indent="-342900">
              <a:buFont typeface="Arial" panose="020B0604020202020204" pitchFamily="34" charset="0"/>
              <a:buChar char="•"/>
            </a:pPr>
            <a:r>
              <a:rPr lang="en-US" dirty="0"/>
              <a:t>Honey Badger of BFT</a:t>
            </a:r>
          </a:p>
        </p:txBody>
      </p:sp>
      <p:sp>
        <p:nvSpPr>
          <p:cNvPr id="3" name="Content Placeholder 2">
            <a:extLst>
              <a:ext uri="{FF2B5EF4-FFF2-40B4-BE49-F238E27FC236}">
                <a16:creationId xmlns:a16="http://schemas.microsoft.com/office/drawing/2014/main" id="{4CC92018-8010-4C42-8BC0-13933F7254F9}"/>
              </a:ext>
            </a:extLst>
          </p:cNvPr>
          <p:cNvSpPr>
            <a:spLocks noGrp="1"/>
          </p:cNvSpPr>
          <p:nvPr>
            <p:ph sz="quarter" idx="18"/>
          </p:nvPr>
        </p:nvSpPr>
        <p:spPr/>
        <p:txBody>
          <a:bodyPr/>
          <a:lstStyle/>
          <a:p>
            <a:r>
              <a:rPr lang="en-US" dirty="0"/>
              <a:t>Raft ( recommended )</a:t>
            </a:r>
          </a:p>
          <a:p>
            <a:r>
              <a:rPr lang="en-US" dirty="0"/>
              <a:t>Distributed ordering</a:t>
            </a:r>
          </a:p>
          <a:p>
            <a:endParaRPr lang="en-US" dirty="0"/>
          </a:p>
        </p:txBody>
      </p:sp>
      <p:sp>
        <p:nvSpPr>
          <p:cNvPr id="4" name="Slide Number Placeholder 3">
            <a:extLst>
              <a:ext uri="{FF2B5EF4-FFF2-40B4-BE49-F238E27FC236}">
                <a16:creationId xmlns:a16="http://schemas.microsoft.com/office/drawing/2014/main" id="{4DAD65DC-E26A-C746-92C2-A46A5DFCDAC6}"/>
              </a:ext>
            </a:extLst>
          </p:cNvPr>
          <p:cNvSpPr>
            <a:spLocks noGrp="1"/>
          </p:cNvSpPr>
          <p:nvPr>
            <p:ph type="sldNum" sz="quarter" idx="10"/>
          </p:nvPr>
        </p:nvSpPr>
        <p:spPr/>
        <p:txBody>
          <a:bodyPr/>
          <a:lstStyle/>
          <a:p>
            <a:fld id="{D0BE6F14-FF48-0F4F-A8AA-2E3F25371E4A}" type="slidenum">
              <a:rPr lang="en-US" smtClean="0"/>
              <a:pPr/>
              <a:t>16</a:t>
            </a:fld>
            <a:endParaRPr lang="en-US" dirty="0"/>
          </a:p>
        </p:txBody>
      </p:sp>
      <p:sp>
        <p:nvSpPr>
          <p:cNvPr id="5" name="Footer Placeholder 4">
            <a:extLst>
              <a:ext uri="{FF2B5EF4-FFF2-40B4-BE49-F238E27FC236}">
                <a16:creationId xmlns:a16="http://schemas.microsoft.com/office/drawing/2014/main" id="{65E4837E-EC02-D844-958F-E6EC487C9ACF}"/>
              </a:ext>
            </a:extLst>
          </p:cNvPr>
          <p:cNvSpPr>
            <a:spLocks noGrp="1"/>
          </p:cNvSpPr>
          <p:nvPr>
            <p:ph type="ftr" sz="quarter" idx="11"/>
          </p:nvPr>
        </p:nvSpPr>
        <p:spPr/>
        <p:txBody>
          <a:bodyPr/>
          <a:lstStyle/>
          <a:p>
            <a:r>
              <a:rPr lang="de-DE"/>
              <a:t>GTM Partnership, DBG Developer Engagement / © 2018 IBM Corporation</a:t>
            </a:r>
            <a:endParaRPr lang="en-US" dirty="0"/>
          </a:p>
        </p:txBody>
      </p:sp>
      <p:sp>
        <p:nvSpPr>
          <p:cNvPr id="6" name="Content Placeholder 5">
            <a:extLst>
              <a:ext uri="{FF2B5EF4-FFF2-40B4-BE49-F238E27FC236}">
                <a16:creationId xmlns:a16="http://schemas.microsoft.com/office/drawing/2014/main" id="{3DD3BBCA-1B7E-D747-9364-CFFA710D9787}"/>
              </a:ext>
            </a:extLst>
          </p:cNvPr>
          <p:cNvSpPr>
            <a:spLocks noGrp="1"/>
          </p:cNvSpPr>
          <p:nvPr>
            <p:ph sz="quarter" idx="15"/>
          </p:nvPr>
        </p:nvSpPr>
        <p:spPr/>
        <p:txBody>
          <a:bodyPr/>
          <a:lstStyle/>
          <a:p>
            <a:r>
              <a:rPr lang="en-US" dirty="0"/>
              <a:t>Solo – dev only</a:t>
            </a:r>
          </a:p>
        </p:txBody>
      </p:sp>
      <p:sp>
        <p:nvSpPr>
          <p:cNvPr id="7" name="Content Placeholder 6">
            <a:extLst>
              <a:ext uri="{FF2B5EF4-FFF2-40B4-BE49-F238E27FC236}">
                <a16:creationId xmlns:a16="http://schemas.microsoft.com/office/drawing/2014/main" id="{8E1B3AD2-AB57-284D-8ADE-8CCCED0A30C3}"/>
              </a:ext>
            </a:extLst>
          </p:cNvPr>
          <p:cNvSpPr>
            <a:spLocks noGrp="1"/>
          </p:cNvSpPr>
          <p:nvPr>
            <p:ph sz="quarter" idx="16"/>
          </p:nvPr>
        </p:nvSpPr>
        <p:spPr/>
        <p:txBody>
          <a:bodyPr/>
          <a:lstStyle/>
          <a:p>
            <a:r>
              <a:rPr lang="en-US" dirty="0"/>
              <a:t>Apache Kafka and Zookeeper</a:t>
            </a:r>
          </a:p>
          <a:p>
            <a:r>
              <a:rPr lang="en-US" dirty="0"/>
              <a:t>Crash Fault Tolerance</a:t>
            </a:r>
          </a:p>
        </p:txBody>
      </p:sp>
      <p:sp>
        <p:nvSpPr>
          <p:cNvPr id="8" name="Title 7">
            <a:extLst>
              <a:ext uri="{FF2B5EF4-FFF2-40B4-BE49-F238E27FC236}">
                <a16:creationId xmlns:a16="http://schemas.microsoft.com/office/drawing/2014/main" id="{E772576C-341A-5146-B076-E1358F912088}"/>
              </a:ext>
            </a:extLst>
          </p:cNvPr>
          <p:cNvSpPr>
            <a:spLocks noGrp="1"/>
          </p:cNvSpPr>
          <p:nvPr>
            <p:ph type="title"/>
          </p:nvPr>
        </p:nvSpPr>
        <p:spPr/>
        <p:txBody>
          <a:bodyPr/>
          <a:lstStyle/>
          <a:p>
            <a:r>
              <a:rPr lang="en-US" dirty="0"/>
              <a:t>Ordering Service –</a:t>
            </a:r>
            <a:br>
              <a:rPr lang="en-US" dirty="0"/>
            </a:br>
            <a:br>
              <a:rPr lang="en-US" dirty="0"/>
            </a:br>
            <a:r>
              <a:rPr lang="en-US" dirty="0"/>
              <a:t>3 consensus protocols</a:t>
            </a:r>
          </a:p>
        </p:txBody>
      </p:sp>
    </p:spTree>
    <p:extLst>
      <p:ext uri="{BB962C8B-B14F-4D97-AF65-F5344CB8AC3E}">
        <p14:creationId xmlns:p14="http://schemas.microsoft.com/office/powerpoint/2010/main" val="1921392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B4EF8D-50AC-DC40-88E1-0A88C0ADD8A3}"/>
              </a:ext>
            </a:extLst>
          </p:cNvPr>
          <p:cNvSpPr>
            <a:spLocks noGrp="1"/>
          </p:cNvSpPr>
          <p:nvPr>
            <p:ph sz="quarter" idx="15"/>
          </p:nvPr>
        </p:nvSpPr>
        <p:spPr/>
        <p:txBody>
          <a:bodyPr/>
          <a:lstStyle/>
          <a:p>
            <a:r>
              <a:rPr lang="en-US" dirty="0"/>
              <a:t>Pen testing TLS</a:t>
            </a:r>
          </a:p>
        </p:txBody>
      </p:sp>
      <p:sp>
        <p:nvSpPr>
          <p:cNvPr id="3" name="Content Placeholder 2">
            <a:extLst>
              <a:ext uri="{FF2B5EF4-FFF2-40B4-BE49-F238E27FC236}">
                <a16:creationId xmlns:a16="http://schemas.microsoft.com/office/drawing/2014/main" id="{9C5C7B38-53E9-E842-ABDD-434F93834063}"/>
              </a:ext>
            </a:extLst>
          </p:cNvPr>
          <p:cNvSpPr>
            <a:spLocks noGrp="1"/>
          </p:cNvSpPr>
          <p:nvPr>
            <p:ph sz="quarter" idx="16"/>
          </p:nvPr>
        </p:nvSpPr>
        <p:spPr/>
        <p:txBody>
          <a:bodyPr/>
          <a:lstStyle/>
          <a:p>
            <a:r>
              <a:rPr lang="en-US" dirty="0"/>
              <a:t>Async  environments like the Internet</a:t>
            </a:r>
          </a:p>
        </p:txBody>
      </p:sp>
      <p:sp>
        <p:nvSpPr>
          <p:cNvPr id="4" name="Content Placeholder 3">
            <a:extLst>
              <a:ext uri="{FF2B5EF4-FFF2-40B4-BE49-F238E27FC236}">
                <a16:creationId xmlns:a16="http://schemas.microsoft.com/office/drawing/2014/main" id="{8AF09EAC-06FA-5C42-89C8-08E919BC377E}"/>
              </a:ext>
            </a:extLst>
          </p:cNvPr>
          <p:cNvSpPr>
            <a:spLocks noGrp="1"/>
          </p:cNvSpPr>
          <p:nvPr>
            <p:ph sz="quarter" idx="17"/>
          </p:nvPr>
        </p:nvSpPr>
        <p:spPr/>
        <p:txBody>
          <a:bodyPr/>
          <a:lstStyle/>
          <a:p>
            <a:r>
              <a:rPr lang="en-US" dirty="0"/>
              <a:t>SRE / Security</a:t>
            </a:r>
          </a:p>
        </p:txBody>
      </p:sp>
      <p:sp>
        <p:nvSpPr>
          <p:cNvPr id="5" name="Content Placeholder 4">
            <a:extLst>
              <a:ext uri="{FF2B5EF4-FFF2-40B4-BE49-F238E27FC236}">
                <a16:creationId xmlns:a16="http://schemas.microsoft.com/office/drawing/2014/main" id="{2AD4255C-DA54-8B4E-8310-2494429CA931}"/>
              </a:ext>
            </a:extLst>
          </p:cNvPr>
          <p:cNvSpPr>
            <a:spLocks noGrp="1"/>
          </p:cNvSpPr>
          <p:nvPr>
            <p:ph sz="quarter" idx="18"/>
          </p:nvPr>
        </p:nvSpPr>
        <p:spPr/>
        <p:txBody>
          <a:bodyPr/>
          <a:lstStyle/>
          <a:p>
            <a:r>
              <a:rPr lang="en-US" dirty="0"/>
              <a:t>Distributed Compute – State Machine – </a:t>
            </a:r>
          </a:p>
          <a:p>
            <a:r>
              <a:rPr lang="en-US" dirty="0" err="1"/>
              <a:t>SmartContracts</a:t>
            </a:r>
            <a:endParaRPr lang="en-US" dirty="0"/>
          </a:p>
        </p:txBody>
      </p:sp>
      <p:sp>
        <p:nvSpPr>
          <p:cNvPr id="6" name="Slide Number Placeholder 5">
            <a:extLst>
              <a:ext uri="{FF2B5EF4-FFF2-40B4-BE49-F238E27FC236}">
                <a16:creationId xmlns:a16="http://schemas.microsoft.com/office/drawing/2014/main" id="{ABADF705-E6FE-CD4A-9AA6-C1EB8AA67CA7}"/>
              </a:ext>
            </a:extLst>
          </p:cNvPr>
          <p:cNvSpPr>
            <a:spLocks noGrp="1"/>
          </p:cNvSpPr>
          <p:nvPr>
            <p:ph type="sldNum" sz="quarter" idx="10"/>
          </p:nvPr>
        </p:nvSpPr>
        <p:spPr/>
        <p:txBody>
          <a:bodyPr/>
          <a:lstStyle/>
          <a:p>
            <a:fld id="{D0BE6F14-FF48-0F4F-A8AA-2E3F25371E4A}" type="slidenum">
              <a:rPr lang="en-US" smtClean="0"/>
              <a:pPr/>
              <a:t>17</a:t>
            </a:fld>
            <a:endParaRPr lang="en-US" dirty="0"/>
          </a:p>
        </p:txBody>
      </p:sp>
      <p:sp>
        <p:nvSpPr>
          <p:cNvPr id="8" name="Title 7">
            <a:extLst>
              <a:ext uri="{FF2B5EF4-FFF2-40B4-BE49-F238E27FC236}">
                <a16:creationId xmlns:a16="http://schemas.microsoft.com/office/drawing/2014/main" id="{EF822E62-E14D-AD42-8E92-FF1183D42D5C}"/>
              </a:ext>
            </a:extLst>
          </p:cNvPr>
          <p:cNvSpPr>
            <a:spLocks noGrp="1"/>
          </p:cNvSpPr>
          <p:nvPr>
            <p:ph type="title"/>
          </p:nvPr>
        </p:nvSpPr>
        <p:spPr>
          <a:xfrm>
            <a:off x="-1" y="-1"/>
            <a:ext cx="12191999" cy="3429001"/>
          </a:xfrm>
        </p:spPr>
        <p:txBody>
          <a:bodyPr/>
          <a:lstStyle/>
          <a:p>
            <a:r>
              <a:rPr lang="en-US" dirty="0"/>
              <a:t>Touchpoints</a:t>
            </a:r>
          </a:p>
        </p:txBody>
      </p:sp>
    </p:spTree>
    <p:extLst>
      <p:ext uri="{BB962C8B-B14F-4D97-AF65-F5344CB8AC3E}">
        <p14:creationId xmlns:p14="http://schemas.microsoft.com/office/powerpoint/2010/main" val="2899685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7559B-42C0-584A-9B5D-872AD9B5AE89}"/>
              </a:ext>
            </a:extLst>
          </p:cNvPr>
          <p:cNvSpPr>
            <a:spLocks noGrp="1"/>
          </p:cNvSpPr>
          <p:nvPr>
            <p:ph type="title"/>
          </p:nvPr>
        </p:nvSpPr>
        <p:spPr>
          <a:xfrm>
            <a:off x="304800" y="268224"/>
            <a:ext cx="5486400" cy="1140968"/>
          </a:xfrm>
        </p:spPr>
        <p:txBody>
          <a:bodyPr/>
          <a:lstStyle/>
          <a:p>
            <a:r>
              <a:rPr lang="en-US" dirty="0"/>
              <a:t>Malicious Attacks</a:t>
            </a:r>
          </a:p>
        </p:txBody>
      </p:sp>
      <p:sp>
        <p:nvSpPr>
          <p:cNvPr id="3" name="Slide Number Placeholder 2">
            <a:extLst>
              <a:ext uri="{FF2B5EF4-FFF2-40B4-BE49-F238E27FC236}">
                <a16:creationId xmlns:a16="http://schemas.microsoft.com/office/drawing/2014/main" id="{0A4EAC28-59AE-2A46-BA24-1F4799CFF01B}"/>
              </a:ext>
            </a:extLst>
          </p:cNvPr>
          <p:cNvSpPr>
            <a:spLocks noGrp="1"/>
          </p:cNvSpPr>
          <p:nvPr>
            <p:ph type="sldNum" sz="quarter" idx="10"/>
          </p:nvPr>
        </p:nvSpPr>
        <p:spPr>
          <a:xfrm>
            <a:off x="8242300" y="5984385"/>
            <a:ext cx="2743200" cy="182880"/>
          </a:xfrm>
        </p:spPr>
        <p:txBody>
          <a:bodyPr/>
          <a:lstStyle/>
          <a:p>
            <a:fld id="{D0BE6F14-FF48-0F4F-A8AA-2E3F25371E4A}" type="slidenum">
              <a:rPr lang="en-US" smtClean="0"/>
              <a:pPr/>
              <a:t>18</a:t>
            </a:fld>
            <a:endParaRPr lang="en-US"/>
          </a:p>
        </p:txBody>
      </p:sp>
      <p:sp>
        <p:nvSpPr>
          <p:cNvPr id="4" name="Text Placeholder 3">
            <a:extLst>
              <a:ext uri="{FF2B5EF4-FFF2-40B4-BE49-F238E27FC236}">
                <a16:creationId xmlns:a16="http://schemas.microsoft.com/office/drawing/2014/main" id="{3FD3FDB5-49FB-A642-879B-665A3D1080AD}"/>
              </a:ext>
            </a:extLst>
          </p:cNvPr>
          <p:cNvSpPr>
            <a:spLocks noGrp="1"/>
          </p:cNvSpPr>
          <p:nvPr>
            <p:ph type="body" sz="quarter" idx="12"/>
          </p:nvPr>
        </p:nvSpPr>
        <p:spPr>
          <a:xfrm>
            <a:off x="1743627" y="3573871"/>
            <a:ext cx="1285185" cy="4779264"/>
          </a:xfrm>
        </p:spPr>
        <p:txBody>
          <a:bodyPr/>
          <a:lstStyle/>
          <a:p>
            <a:r>
              <a:rPr lang="en-US" dirty="0"/>
              <a:t>INTERNAL</a:t>
            </a:r>
          </a:p>
        </p:txBody>
      </p:sp>
      <p:sp>
        <p:nvSpPr>
          <p:cNvPr id="5" name="Text Placeholder 4">
            <a:extLst>
              <a:ext uri="{FF2B5EF4-FFF2-40B4-BE49-F238E27FC236}">
                <a16:creationId xmlns:a16="http://schemas.microsoft.com/office/drawing/2014/main" id="{ABCF8966-7744-4A47-8D75-F94F35356E35}"/>
              </a:ext>
            </a:extLst>
          </p:cNvPr>
          <p:cNvSpPr>
            <a:spLocks noGrp="1"/>
          </p:cNvSpPr>
          <p:nvPr>
            <p:ph type="body" sz="quarter" idx="13"/>
          </p:nvPr>
        </p:nvSpPr>
        <p:spPr>
          <a:xfrm>
            <a:off x="9613900" y="3164721"/>
            <a:ext cx="1396715" cy="376700"/>
          </a:xfrm>
        </p:spPr>
        <p:txBody>
          <a:bodyPr/>
          <a:lstStyle/>
          <a:p>
            <a:r>
              <a:rPr lang="en-US" dirty="0"/>
              <a:t>EXTERNAL</a:t>
            </a:r>
          </a:p>
        </p:txBody>
      </p:sp>
      <p:pic>
        <p:nvPicPr>
          <p:cNvPr id="7" name="Picture 6">
            <a:extLst>
              <a:ext uri="{FF2B5EF4-FFF2-40B4-BE49-F238E27FC236}">
                <a16:creationId xmlns:a16="http://schemas.microsoft.com/office/drawing/2014/main" id="{E799B74D-E40E-ED44-8929-4C45B3C9DF61}"/>
              </a:ext>
            </a:extLst>
          </p:cNvPr>
          <p:cNvPicPr>
            <a:picLocks noChangeAspect="1"/>
          </p:cNvPicPr>
          <p:nvPr/>
        </p:nvPicPr>
        <p:blipFill>
          <a:blip r:embed="rId3"/>
          <a:stretch>
            <a:fillRect/>
          </a:stretch>
        </p:blipFill>
        <p:spPr>
          <a:xfrm>
            <a:off x="9330476" y="3843228"/>
            <a:ext cx="1676697" cy="1651000"/>
          </a:xfrm>
          <a:prstGeom prst="rect">
            <a:avLst/>
          </a:prstGeom>
        </p:spPr>
      </p:pic>
      <p:pic>
        <p:nvPicPr>
          <p:cNvPr id="9" name="Picture 8">
            <a:extLst>
              <a:ext uri="{FF2B5EF4-FFF2-40B4-BE49-F238E27FC236}">
                <a16:creationId xmlns:a16="http://schemas.microsoft.com/office/drawing/2014/main" id="{0AF4D170-430A-2541-8FD5-8EF40A90CD01}"/>
              </a:ext>
            </a:extLst>
          </p:cNvPr>
          <p:cNvPicPr>
            <a:picLocks noChangeAspect="1"/>
          </p:cNvPicPr>
          <p:nvPr/>
        </p:nvPicPr>
        <p:blipFill>
          <a:blip r:embed="rId4"/>
          <a:stretch>
            <a:fillRect/>
          </a:stretch>
        </p:blipFill>
        <p:spPr>
          <a:xfrm>
            <a:off x="1503570" y="1627814"/>
            <a:ext cx="1765300" cy="1651000"/>
          </a:xfrm>
          <a:prstGeom prst="rect">
            <a:avLst/>
          </a:prstGeom>
        </p:spPr>
      </p:pic>
      <p:sp>
        <p:nvSpPr>
          <p:cNvPr id="8" name="Rounded Rectangle 7">
            <a:extLst>
              <a:ext uri="{FF2B5EF4-FFF2-40B4-BE49-F238E27FC236}">
                <a16:creationId xmlns:a16="http://schemas.microsoft.com/office/drawing/2014/main" id="{84B3495C-74CE-C843-93C2-774FDF2D071B}"/>
              </a:ext>
            </a:extLst>
          </p:cNvPr>
          <p:cNvSpPr/>
          <p:nvPr/>
        </p:nvSpPr>
        <p:spPr>
          <a:xfrm>
            <a:off x="3672842" y="2390793"/>
            <a:ext cx="5177608" cy="2542214"/>
          </a:xfrm>
          <a:prstGeom prst="roundRect">
            <a:avLst/>
          </a:prstGeom>
          <a:solidFill>
            <a:schemeClr val="accent1"/>
          </a:solidFill>
        </p:spPr>
        <p:txBody>
          <a:bodyPr wrap="square" lIns="0" tIns="0" rIns="0" bIns="0" rtlCol="0" anchor="ctr">
            <a:noAutofit/>
          </a:bodyPr>
          <a:lstStyle/>
          <a:p>
            <a:pPr algn="ctr"/>
            <a:r>
              <a:rPr lang="en-US" sz="2000" dirty="0"/>
              <a:t>Peer pull requests / Auditor Role</a:t>
            </a:r>
          </a:p>
          <a:p>
            <a:pPr algn="ctr"/>
            <a:endParaRPr lang="en-US" sz="2000" dirty="0"/>
          </a:p>
          <a:p>
            <a:pPr algn="ctr"/>
            <a:r>
              <a:rPr lang="en-US" sz="2000" dirty="0"/>
              <a:t>Continuous Integration – DevOps Infra</a:t>
            </a:r>
          </a:p>
          <a:p>
            <a:endParaRPr lang="en-US" sz="1200" b="1" dirty="0"/>
          </a:p>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3958747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B4EF8D-50AC-DC40-88E1-0A88C0ADD8A3}"/>
              </a:ext>
            </a:extLst>
          </p:cNvPr>
          <p:cNvSpPr>
            <a:spLocks noGrp="1"/>
          </p:cNvSpPr>
          <p:nvPr>
            <p:ph sz="quarter" idx="15"/>
          </p:nvPr>
        </p:nvSpPr>
        <p:spPr/>
        <p:txBody>
          <a:bodyPr/>
          <a:lstStyle/>
          <a:p>
            <a:r>
              <a:rPr lang="en-US" dirty="0"/>
              <a:t>Pen testing TLS</a:t>
            </a:r>
          </a:p>
        </p:txBody>
      </p:sp>
      <p:sp>
        <p:nvSpPr>
          <p:cNvPr id="3" name="Content Placeholder 2">
            <a:extLst>
              <a:ext uri="{FF2B5EF4-FFF2-40B4-BE49-F238E27FC236}">
                <a16:creationId xmlns:a16="http://schemas.microsoft.com/office/drawing/2014/main" id="{9C5C7B38-53E9-E842-ABDD-434F93834063}"/>
              </a:ext>
            </a:extLst>
          </p:cNvPr>
          <p:cNvSpPr>
            <a:spLocks noGrp="1"/>
          </p:cNvSpPr>
          <p:nvPr>
            <p:ph sz="quarter" idx="16"/>
          </p:nvPr>
        </p:nvSpPr>
        <p:spPr/>
        <p:txBody>
          <a:bodyPr/>
          <a:lstStyle/>
          <a:p>
            <a:r>
              <a:rPr lang="en-US" dirty="0"/>
              <a:t>Platform</a:t>
            </a:r>
          </a:p>
        </p:txBody>
      </p:sp>
      <p:sp>
        <p:nvSpPr>
          <p:cNvPr id="4" name="Content Placeholder 3">
            <a:extLst>
              <a:ext uri="{FF2B5EF4-FFF2-40B4-BE49-F238E27FC236}">
                <a16:creationId xmlns:a16="http://schemas.microsoft.com/office/drawing/2014/main" id="{8AF09EAC-06FA-5C42-89C8-08E919BC377E}"/>
              </a:ext>
            </a:extLst>
          </p:cNvPr>
          <p:cNvSpPr>
            <a:spLocks noGrp="1"/>
          </p:cNvSpPr>
          <p:nvPr>
            <p:ph sz="quarter" idx="17"/>
          </p:nvPr>
        </p:nvSpPr>
        <p:spPr/>
        <p:txBody>
          <a:bodyPr/>
          <a:lstStyle/>
          <a:p>
            <a:r>
              <a:rPr lang="en-US" dirty="0"/>
              <a:t>SRE / Security</a:t>
            </a:r>
          </a:p>
        </p:txBody>
      </p:sp>
      <p:sp>
        <p:nvSpPr>
          <p:cNvPr id="5" name="Content Placeholder 4">
            <a:extLst>
              <a:ext uri="{FF2B5EF4-FFF2-40B4-BE49-F238E27FC236}">
                <a16:creationId xmlns:a16="http://schemas.microsoft.com/office/drawing/2014/main" id="{2AD4255C-DA54-8B4E-8310-2494429CA931}"/>
              </a:ext>
            </a:extLst>
          </p:cNvPr>
          <p:cNvSpPr>
            <a:spLocks noGrp="1"/>
          </p:cNvSpPr>
          <p:nvPr>
            <p:ph sz="quarter" idx="18"/>
          </p:nvPr>
        </p:nvSpPr>
        <p:spPr/>
        <p:txBody>
          <a:bodyPr/>
          <a:lstStyle/>
          <a:p>
            <a:r>
              <a:rPr lang="en-US" dirty="0"/>
              <a:t>SecOps</a:t>
            </a:r>
          </a:p>
        </p:txBody>
      </p:sp>
      <p:sp>
        <p:nvSpPr>
          <p:cNvPr id="6" name="Slide Number Placeholder 5">
            <a:extLst>
              <a:ext uri="{FF2B5EF4-FFF2-40B4-BE49-F238E27FC236}">
                <a16:creationId xmlns:a16="http://schemas.microsoft.com/office/drawing/2014/main" id="{ABADF705-E6FE-CD4A-9AA6-C1EB8AA67CA7}"/>
              </a:ext>
            </a:extLst>
          </p:cNvPr>
          <p:cNvSpPr>
            <a:spLocks noGrp="1"/>
          </p:cNvSpPr>
          <p:nvPr>
            <p:ph type="sldNum" sz="quarter" idx="10"/>
          </p:nvPr>
        </p:nvSpPr>
        <p:spPr/>
        <p:txBody>
          <a:bodyPr/>
          <a:lstStyle/>
          <a:p>
            <a:fld id="{D0BE6F14-FF48-0F4F-A8AA-2E3F25371E4A}" type="slidenum">
              <a:rPr lang="en-US" smtClean="0"/>
              <a:pPr/>
              <a:t>19</a:t>
            </a:fld>
            <a:endParaRPr lang="en-US" dirty="0"/>
          </a:p>
        </p:txBody>
      </p:sp>
      <p:sp>
        <p:nvSpPr>
          <p:cNvPr id="8" name="Title 7">
            <a:extLst>
              <a:ext uri="{FF2B5EF4-FFF2-40B4-BE49-F238E27FC236}">
                <a16:creationId xmlns:a16="http://schemas.microsoft.com/office/drawing/2014/main" id="{EF822E62-E14D-AD42-8E92-FF1183D42D5C}"/>
              </a:ext>
            </a:extLst>
          </p:cNvPr>
          <p:cNvSpPr>
            <a:spLocks noGrp="1"/>
          </p:cNvSpPr>
          <p:nvPr>
            <p:ph type="title"/>
          </p:nvPr>
        </p:nvSpPr>
        <p:spPr/>
        <p:txBody>
          <a:bodyPr/>
          <a:lstStyle/>
          <a:p>
            <a:r>
              <a:rPr lang="en-US" dirty="0"/>
              <a:t>Security</a:t>
            </a:r>
          </a:p>
        </p:txBody>
      </p:sp>
      <p:sp>
        <p:nvSpPr>
          <p:cNvPr id="7" name="TextBox 6">
            <a:extLst>
              <a:ext uri="{FF2B5EF4-FFF2-40B4-BE49-F238E27FC236}">
                <a16:creationId xmlns:a16="http://schemas.microsoft.com/office/drawing/2014/main" id="{10AA9E42-8B84-D34B-8525-786875FF3B6C}"/>
              </a:ext>
            </a:extLst>
          </p:cNvPr>
          <p:cNvSpPr txBox="1"/>
          <p:nvPr/>
        </p:nvSpPr>
        <p:spPr>
          <a:xfrm>
            <a:off x="3196856" y="2105246"/>
            <a:ext cx="4189228" cy="523220"/>
          </a:xfrm>
          <a:prstGeom prst="rect">
            <a:avLst/>
          </a:prstGeom>
          <a:noFill/>
        </p:spPr>
        <p:txBody>
          <a:bodyPr wrap="square" rtlCol="0">
            <a:spAutoFit/>
          </a:bodyPr>
          <a:lstStyle/>
          <a:p>
            <a:r>
              <a:rPr lang="en-US" sz="2800" dirty="0">
                <a:solidFill>
                  <a:srgbClr val="C00000"/>
                </a:solidFill>
              </a:rPr>
              <a:t>51% attack?</a:t>
            </a:r>
          </a:p>
        </p:txBody>
      </p:sp>
    </p:spTree>
    <p:extLst>
      <p:ext uri="{BB962C8B-B14F-4D97-AF65-F5344CB8AC3E}">
        <p14:creationId xmlns:p14="http://schemas.microsoft.com/office/powerpoint/2010/main" val="1321523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6364" y="807870"/>
            <a:ext cx="7739271" cy="7342811"/>
          </a:xfrm>
        </p:spPr>
        <p:txBody>
          <a:bodyPr anchor="ctr" anchorCtr="0"/>
          <a:lstStyle/>
          <a:p>
            <a:r>
              <a:rPr lang="en-US" sz="5867" dirty="0">
                <a:solidFill>
                  <a:schemeClr val="accent3"/>
                </a:solidFill>
                <a:latin typeface="IBM Plex Sans" charset="0"/>
              </a:rPr>
              <a:t>Hyperledger Fabric </a:t>
            </a:r>
            <a:r>
              <a:rPr lang="en-US" sz="6000" dirty="0">
                <a:solidFill>
                  <a:schemeClr val="accent3"/>
                </a:solidFill>
                <a:latin typeface="IBM Plex Sans" charset="0"/>
              </a:rPr>
              <a:t>   </a:t>
            </a:r>
            <a:r>
              <a:rPr lang="en-US" sz="6000" dirty="0"/>
              <a:t>permissioned</a:t>
            </a:r>
            <a:br>
              <a:rPr lang="en-US" sz="6000" dirty="0"/>
            </a:br>
            <a:r>
              <a:rPr lang="en-US" sz="6000" dirty="0"/>
              <a:t>      private blockchain</a:t>
            </a:r>
            <a:br>
              <a:rPr lang="en-US" sz="6000" dirty="0"/>
            </a:br>
            <a:br>
              <a:rPr lang="en-US" sz="6000" dirty="0"/>
            </a:br>
            <a:r>
              <a:rPr lang="en-US" sz="6000" dirty="0">
                <a:solidFill>
                  <a:schemeClr val="accent3"/>
                </a:solidFill>
                <a:latin typeface="IBM Plex Sans" charset="0"/>
              </a:rPr>
              <a:t>Trust </a:t>
            </a:r>
            <a:r>
              <a:rPr lang="en-US" sz="6000" dirty="0"/>
              <a:t>and </a:t>
            </a:r>
            <a:r>
              <a:rPr lang="en-US" sz="6000" dirty="0">
                <a:solidFill>
                  <a:schemeClr val="accent3"/>
                </a:solidFill>
                <a:latin typeface="IBM Plex Sans" charset="0"/>
              </a:rPr>
              <a:t>Identity</a:t>
            </a:r>
            <a:br>
              <a:rPr lang="en-US" sz="6000" dirty="0"/>
            </a:br>
            <a:r>
              <a:rPr lang="en-US" sz="6000" dirty="0"/>
              <a:t> </a:t>
            </a:r>
            <a:r>
              <a:rPr lang="en-US" sz="6000" dirty="0">
                <a:solidFill>
                  <a:schemeClr val="accent3"/>
                </a:solidFill>
                <a:latin typeface="IBM Plex Sans" charset="0"/>
              </a:rPr>
              <a:t>        Security</a:t>
            </a:r>
            <a:r>
              <a:rPr lang="en-US" sz="6000" dirty="0"/>
              <a:t> and  </a:t>
            </a:r>
            <a:br>
              <a:rPr lang="en-US" sz="6000" dirty="0"/>
            </a:br>
            <a:r>
              <a:rPr lang="en-US" sz="6000" dirty="0"/>
              <a:t>                </a:t>
            </a:r>
            <a:r>
              <a:rPr lang="en-US" sz="5867" dirty="0">
                <a:solidFill>
                  <a:schemeClr val="accent3"/>
                </a:solidFill>
                <a:latin typeface="IBM Plex Sans" charset="0"/>
              </a:rPr>
              <a:t>Privacy</a:t>
            </a:r>
            <a:br>
              <a:rPr lang="en-US" sz="5867" dirty="0">
                <a:solidFill>
                  <a:schemeClr val="accent3"/>
                </a:solidFill>
                <a:latin typeface="IBM Plex Sans" charset="0"/>
              </a:rPr>
            </a:br>
            <a:br>
              <a:rPr lang="en-US" sz="6000" dirty="0"/>
            </a:br>
            <a:endParaRPr lang="en-US" sz="5867" dirty="0">
              <a:solidFill>
                <a:schemeClr val="accent3"/>
              </a:solidFill>
              <a:latin typeface="IBM Plex Sans" charset="0"/>
              <a:ea typeface="IBM Plex Sans" charset="0"/>
              <a:cs typeface="IBM Plex Sans" charset="0"/>
            </a:endParaRPr>
          </a:p>
        </p:txBody>
      </p:sp>
      <p:sp>
        <p:nvSpPr>
          <p:cNvPr id="4" name="Slide Number Placeholder 3"/>
          <p:cNvSpPr>
            <a:spLocks noGrp="1"/>
          </p:cNvSpPr>
          <p:nvPr>
            <p:ph type="sldNum" sz="quarter" idx="10"/>
          </p:nvPr>
        </p:nvSpPr>
        <p:spPr/>
        <p:txBody>
          <a:bodyPr/>
          <a:lstStyle/>
          <a:p>
            <a:fld id="{D0BE6F14-FF48-0F4F-A8AA-2E3F25371E4A}" type="slidenum">
              <a:rPr lang="en-US" smtClean="0"/>
              <a:pPr/>
              <a:t>2</a:t>
            </a:fld>
            <a:endParaRPr lang="en-US"/>
          </a:p>
        </p:txBody>
      </p:sp>
    </p:spTree>
    <p:extLst>
      <p:ext uri="{BB962C8B-B14F-4D97-AF65-F5344CB8AC3E}">
        <p14:creationId xmlns:p14="http://schemas.microsoft.com/office/powerpoint/2010/main" val="1256707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06AE1-AE9C-C344-84C9-3F6684894518}"/>
              </a:ext>
            </a:extLst>
          </p:cNvPr>
          <p:cNvSpPr>
            <a:spLocks noGrp="1"/>
          </p:cNvSpPr>
          <p:nvPr>
            <p:ph type="title"/>
          </p:nvPr>
        </p:nvSpPr>
        <p:spPr>
          <a:xfrm>
            <a:off x="304800" y="268223"/>
            <a:ext cx="5486400" cy="1077251"/>
          </a:xfrm>
          <a:noFill/>
        </p:spPr>
        <p:txBody>
          <a:bodyPr/>
          <a:lstStyle/>
          <a:p>
            <a:r>
              <a:rPr lang="en-US" dirty="0" err="1"/>
              <a:t>SmartContract</a:t>
            </a:r>
            <a:r>
              <a:rPr lang="en-US" dirty="0"/>
              <a:t> - chain code</a:t>
            </a:r>
          </a:p>
        </p:txBody>
      </p:sp>
      <p:pic>
        <p:nvPicPr>
          <p:cNvPr id="9" name="Picture 8">
            <a:extLst>
              <a:ext uri="{FF2B5EF4-FFF2-40B4-BE49-F238E27FC236}">
                <a16:creationId xmlns:a16="http://schemas.microsoft.com/office/drawing/2014/main" id="{407B1AB9-ECD1-B548-8AAF-BAB59A0A7052}"/>
              </a:ext>
            </a:extLst>
          </p:cNvPr>
          <p:cNvPicPr>
            <a:picLocks noChangeAspect="1"/>
          </p:cNvPicPr>
          <p:nvPr/>
        </p:nvPicPr>
        <p:blipFill>
          <a:blip r:embed="rId3"/>
          <a:stretch>
            <a:fillRect/>
          </a:stretch>
        </p:blipFill>
        <p:spPr>
          <a:xfrm>
            <a:off x="6699625" y="3736485"/>
            <a:ext cx="1676697" cy="1651000"/>
          </a:xfrm>
          <a:prstGeom prst="rect">
            <a:avLst/>
          </a:prstGeom>
        </p:spPr>
      </p:pic>
    </p:spTree>
    <p:extLst>
      <p:ext uri="{BB962C8B-B14F-4D97-AF65-F5344CB8AC3E}">
        <p14:creationId xmlns:p14="http://schemas.microsoft.com/office/powerpoint/2010/main" val="3368456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098BE-F972-874A-8D0B-5B50CC7089E5}"/>
              </a:ext>
            </a:extLst>
          </p:cNvPr>
          <p:cNvSpPr>
            <a:spLocks noGrp="1"/>
          </p:cNvSpPr>
          <p:nvPr>
            <p:ph type="title"/>
          </p:nvPr>
        </p:nvSpPr>
        <p:spPr>
          <a:xfrm>
            <a:off x="304799" y="268224"/>
            <a:ext cx="9884229" cy="508000"/>
          </a:xfrm>
        </p:spPr>
        <p:txBody>
          <a:bodyPr/>
          <a:lstStyle/>
          <a:p>
            <a:r>
              <a:rPr lang="en-US" dirty="0"/>
              <a:t>Flexibility choices to run Hyperledger Fabric</a:t>
            </a:r>
          </a:p>
        </p:txBody>
      </p:sp>
      <p:sp>
        <p:nvSpPr>
          <p:cNvPr id="3" name="Slide Number Placeholder 2">
            <a:extLst>
              <a:ext uri="{FF2B5EF4-FFF2-40B4-BE49-F238E27FC236}">
                <a16:creationId xmlns:a16="http://schemas.microsoft.com/office/drawing/2014/main" id="{39F279F7-A398-1740-92A1-206EEA1AA077}"/>
              </a:ext>
            </a:extLst>
          </p:cNvPr>
          <p:cNvSpPr>
            <a:spLocks noGrp="1"/>
          </p:cNvSpPr>
          <p:nvPr>
            <p:ph type="sldNum" sz="quarter" idx="10"/>
          </p:nvPr>
        </p:nvSpPr>
        <p:spPr/>
        <p:txBody>
          <a:bodyPr/>
          <a:lstStyle/>
          <a:p>
            <a:fld id="{3FD999D4-B456-9943-89B7-30D56181CE18}" type="slidenum">
              <a:rPr lang="en-US" smtClean="0"/>
              <a:t>21</a:t>
            </a:fld>
            <a:endParaRPr lang="en-US"/>
          </a:p>
        </p:txBody>
      </p:sp>
      <p:sp>
        <p:nvSpPr>
          <p:cNvPr id="5" name="TextBox 4">
            <a:extLst>
              <a:ext uri="{FF2B5EF4-FFF2-40B4-BE49-F238E27FC236}">
                <a16:creationId xmlns:a16="http://schemas.microsoft.com/office/drawing/2014/main" id="{EE461D71-0EAA-3F4F-8D60-988F3ADD7135}"/>
              </a:ext>
            </a:extLst>
          </p:cNvPr>
          <p:cNvSpPr txBox="1"/>
          <p:nvPr/>
        </p:nvSpPr>
        <p:spPr>
          <a:xfrm>
            <a:off x="2203268" y="2075768"/>
            <a:ext cx="2717075" cy="369332"/>
          </a:xfrm>
          <a:prstGeom prst="rect">
            <a:avLst/>
          </a:prstGeom>
          <a:noFill/>
        </p:spPr>
        <p:txBody>
          <a:bodyPr wrap="square" rtlCol="0">
            <a:spAutoFit/>
          </a:bodyPr>
          <a:lstStyle/>
          <a:p>
            <a:r>
              <a:rPr lang="en-US" dirty="0"/>
              <a:t>Cloud / Hybrid cloud</a:t>
            </a:r>
          </a:p>
        </p:txBody>
      </p:sp>
      <p:sp>
        <p:nvSpPr>
          <p:cNvPr id="6" name="TextBox 5">
            <a:extLst>
              <a:ext uri="{FF2B5EF4-FFF2-40B4-BE49-F238E27FC236}">
                <a16:creationId xmlns:a16="http://schemas.microsoft.com/office/drawing/2014/main" id="{668E2D26-588F-D747-9644-EAA0502038F4}"/>
              </a:ext>
            </a:extLst>
          </p:cNvPr>
          <p:cNvSpPr txBox="1"/>
          <p:nvPr/>
        </p:nvSpPr>
        <p:spPr>
          <a:xfrm>
            <a:off x="2203266" y="4228235"/>
            <a:ext cx="2717075" cy="369332"/>
          </a:xfrm>
          <a:prstGeom prst="rect">
            <a:avLst/>
          </a:prstGeom>
          <a:noFill/>
        </p:spPr>
        <p:txBody>
          <a:bodyPr wrap="square" rtlCol="0">
            <a:spAutoFit/>
          </a:bodyPr>
          <a:lstStyle/>
          <a:p>
            <a:r>
              <a:rPr lang="en-US" dirty="0"/>
              <a:t>On premises</a:t>
            </a:r>
          </a:p>
        </p:txBody>
      </p:sp>
      <p:sp>
        <p:nvSpPr>
          <p:cNvPr id="7" name="TextBox 6">
            <a:extLst>
              <a:ext uri="{FF2B5EF4-FFF2-40B4-BE49-F238E27FC236}">
                <a16:creationId xmlns:a16="http://schemas.microsoft.com/office/drawing/2014/main" id="{A2FA5FD0-D925-C742-9A45-C3AFF442D64D}"/>
              </a:ext>
            </a:extLst>
          </p:cNvPr>
          <p:cNvSpPr txBox="1"/>
          <p:nvPr/>
        </p:nvSpPr>
        <p:spPr>
          <a:xfrm>
            <a:off x="3831772" y="3289321"/>
            <a:ext cx="2093566" cy="369332"/>
          </a:xfrm>
          <a:prstGeom prst="rect">
            <a:avLst/>
          </a:prstGeom>
          <a:noFill/>
        </p:spPr>
        <p:txBody>
          <a:bodyPr wrap="square" rtlCol="0">
            <a:spAutoFit/>
          </a:bodyPr>
          <a:lstStyle/>
          <a:p>
            <a:r>
              <a:rPr lang="en-US" dirty="0"/>
              <a:t>IBM Power - Linux</a:t>
            </a:r>
          </a:p>
        </p:txBody>
      </p:sp>
      <p:sp>
        <p:nvSpPr>
          <p:cNvPr id="8" name="TextBox 7">
            <a:extLst>
              <a:ext uri="{FF2B5EF4-FFF2-40B4-BE49-F238E27FC236}">
                <a16:creationId xmlns:a16="http://schemas.microsoft.com/office/drawing/2014/main" id="{B3AFA540-73FF-9A45-9190-A88745E44428}"/>
              </a:ext>
            </a:extLst>
          </p:cNvPr>
          <p:cNvSpPr txBox="1"/>
          <p:nvPr/>
        </p:nvSpPr>
        <p:spPr>
          <a:xfrm>
            <a:off x="8360229" y="3289321"/>
            <a:ext cx="2246811" cy="369332"/>
          </a:xfrm>
          <a:prstGeom prst="rect">
            <a:avLst/>
          </a:prstGeom>
          <a:noFill/>
        </p:spPr>
        <p:txBody>
          <a:bodyPr wrap="square" rtlCol="0">
            <a:spAutoFit/>
          </a:bodyPr>
          <a:lstStyle/>
          <a:p>
            <a:r>
              <a:rPr lang="en-US" dirty="0"/>
              <a:t>IBM </a:t>
            </a:r>
            <a:r>
              <a:rPr lang="en-US" dirty="0" err="1"/>
              <a:t>LinuxONE</a:t>
            </a:r>
            <a:endParaRPr lang="en-US" dirty="0"/>
          </a:p>
        </p:txBody>
      </p:sp>
      <p:sp>
        <p:nvSpPr>
          <p:cNvPr id="9" name="TextBox 8">
            <a:extLst>
              <a:ext uri="{FF2B5EF4-FFF2-40B4-BE49-F238E27FC236}">
                <a16:creationId xmlns:a16="http://schemas.microsoft.com/office/drawing/2014/main" id="{98C60D19-C9CD-7443-BF7F-6E8FAE51D10A}"/>
              </a:ext>
            </a:extLst>
          </p:cNvPr>
          <p:cNvSpPr txBox="1"/>
          <p:nvPr/>
        </p:nvSpPr>
        <p:spPr>
          <a:xfrm>
            <a:off x="304799" y="3274250"/>
            <a:ext cx="1545616" cy="646331"/>
          </a:xfrm>
          <a:prstGeom prst="rect">
            <a:avLst/>
          </a:prstGeom>
          <a:noFill/>
        </p:spPr>
        <p:txBody>
          <a:bodyPr wrap="none" rtlCol="0">
            <a:spAutoFit/>
          </a:bodyPr>
          <a:lstStyle/>
          <a:p>
            <a:r>
              <a:rPr lang="en-US" dirty="0"/>
              <a:t>COMMODITY</a:t>
            </a:r>
          </a:p>
          <a:p>
            <a:r>
              <a:rPr lang="en-US" dirty="0"/>
              <a:t>HARD</a:t>
            </a:r>
          </a:p>
        </p:txBody>
      </p:sp>
      <p:sp>
        <p:nvSpPr>
          <p:cNvPr id="10" name="TextBox 9">
            <a:extLst>
              <a:ext uri="{FF2B5EF4-FFF2-40B4-BE49-F238E27FC236}">
                <a16:creationId xmlns:a16="http://schemas.microsoft.com/office/drawing/2014/main" id="{EA536D7A-9AE4-E74E-950A-712005795C70}"/>
              </a:ext>
            </a:extLst>
          </p:cNvPr>
          <p:cNvSpPr txBox="1"/>
          <p:nvPr/>
        </p:nvSpPr>
        <p:spPr>
          <a:xfrm>
            <a:off x="6988628" y="3274250"/>
            <a:ext cx="809897" cy="369332"/>
          </a:xfrm>
          <a:prstGeom prst="rect">
            <a:avLst/>
          </a:prstGeom>
          <a:noFill/>
        </p:spPr>
        <p:txBody>
          <a:bodyPr wrap="square" rtlCol="0">
            <a:spAutoFit/>
          </a:bodyPr>
          <a:lstStyle/>
          <a:p>
            <a:r>
              <a:rPr lang="en-US" dirty="0"/>
              <a:t>IBM Z</a:t>
            </a:r>
          </a:p>
        </p:txBody>
      </p:sp>
      <p:sp>
        <p:nvSpPr>
          <p:cNvPr id="11" name="TextBox 10">
            <a:extLst>
              <a:ext uri="{FF2B5EF4-FFF2-40B4-BE49-F238E27FC236}">
                <a16:creationId xmlns:a16="http://schemas.microsoft.com/office/drawing/2014/main" id="{9449D7AD-60B2-3445-BB5A-FC5845539148}"/>
              </a:ext>
            </a:extLst>
          </p:cNvPr>
          <p:cNvSpPr txBox="1"/>
          <p:nvPr/>
        </p:nvSpPr>
        <p:spPr>
          <a:xfrm>
            <a:off x="1867144" y="3274250"/>
            <a:ext cx="1694662" cy="369332"/>
          </a:xfrm>
          <a:prstGeom prst="rect">
            <a:avLst/>
          </a:prstGeom>
          <a:noFill/>
        </p:spPr>
        <p:txBody>
          <a:bodyPr wrap="square" rtlCol="0">
            <a:spAutoFit/>
          </a:bodyPr>
          <a:lstStyle/>
          <a:p>
            <a:r>
              <a:rPr lang="en-US" dirty="0"/>
              <a:t>Intel – Linux </a:t>
            </a:r>
          </a:p>
        </p:txBody>
      </p:sp>
      <p:sp>
        <p:nvSpPr>
          <p:cNvPr id="12" name="TextBox 11">
            <a:extLst>
              <a:ext uri="{FF2B5EF4-FFF2-40B4-BE49-F238E27FC236}">
                <a16:creationId xmlns:a16="http://schemas.microsoft.com/office/drawing/2014/main" id="{8646D730-58B2-3F40-A0F9-852F2DE17C92}"/>
              </a:ext>
            </a:extLst>
          </p:cNvPr>
          <p:cNvSpPr txBox="1"/>
          <p:nvPr/>
        </p:nvSpPr>
        <p:spPr>
          <a:xfrm>
            <a:off x="3561804" y="1630126"/>
            <a:ext cx="2717075" cy="369332"/>
          </a:xfrm>
          <a:prstGeom prst="rect">
            <a:avLst/>
          </a:prstGeom>
          <a:noFill/>
        </p:spPr>
        <p:txBody>
          <a:bodyPr wrap="square" rtlCol="0">
            <a:spAutoFit/>
          </a:bodyPr>
          <a:lstStyle/>
          <a:p>
            <a:r>
              <a:rPr lang="en-US" dirty="0"/>
              <a:t>VMWare OpenStack</a:t>
            </a:r>
          </a:p>
        </p:txBody>
      </p:sp>
      <p:sp>
        <p:nvSpPr>
          <p:cNvPr id="13" name="TextBox 12">
            <a:extLst>
              <a:ext uri="{FF2B5EF4-FFF2-40B4-BE49-F238E27FC236}">
                <a16:creationId xmlns:a16="http://schemas.microsoft.com/office/drawing/2014/main" id="{5D332F9C-0C14-7A4B-9C12-D362C8B29186}"/>
              </a:ext>
            </a:extLst>
          </p:cNvPr>
          <p:cNvSpPr txBox="1"/>
          <p:nvPr/>
        </p:nvSpPr>
        <p:spPr>
          <a:xfrm>
            <a:off x="7023465" y="4089736"/>
            <a:ext cx="2717075" cy="369332"/>
          </a:xfrm>
          <a:prstGeom prst="rect">
            <a:avLst/>
          </a:prstGeom>
          <a:noFill/>
        </p:spPr>
        <p:txBody>
          <a:bodyPr wrap="square" rtlCol="0">
            <a:spAutoFit/>
          </a:bodyPr>
          <a:lstStyle/>
          <a:p>
            <a:r>
              <a:rPr lang="en-US" dirty="0"/>
              <a:t>IBM Cloud Private (ICP)</a:t>
            </a:r>
          </a:p>
        </p:txBody>
      </p:sp>
      <p:sp>
        <p:nvSpPr>
          <p:cNvPr id="14" name="Right Arrow 13">
            <a:extLst>
              <a:ext uri="{FF2B5EF4-FFF2-40B4-BE49-F238E27FC236}">
                <a16:creationId xmlns:a16="http://schemas.microsoft.com/office/drawing/2014/main" id="{6E10868C-28EC-9B4B-B46E-B68986DD9A89}"/>
              </a:ext>
            </a:extLst>
          </p:cNvPr>
          <p:cNvSpPr/>
          <p:nvPr/>
        </p:nvSpPr>
        <p:spPr>
          <a:xfrm rot="19669517">
            <a:off x="1939358" y="2829518"/>
            <a:ext cx="9679577" cy="868176"/>
          </a:xfrm>
          <a:prstGeom prst="rightArrow">
            <a:avLst/>
          </a:prstGeom>
          <a:solidFill>
            <a:schemeClr val="accent2">
              <a:lumMod val="75000"/>
            </a:schemeClr>
          </a:solidFill>
        </p:spPr>
        <p:txBody>
          <a:bodyPr wrap="square" lIns="0" tIns="0" rIns="0" bIns="0" rtlCol="0" anchor="ctr">
            <a:noAutofit/>
          </a:bodyPr>
          <a:lstStyle/>
          <a:p>
            <a:pPr algn="ctr"/>
            <a:r>
              <a:rPr lang="en-US" sz="1200" dirty="0">
                <a:solidFill>
                  <a:srgbClr val="FFFFFF"/>
                </a:solidFill>
                <a:latin typeface="Arial"/>
                <a:cs typeface="Arial"/>
              </a:rPr>
              <a:t>Security Improvement</a:t>
            </a:r>
          </a:p>
        </p:txBody>
      </p:sp>
    </p:spTree>
    <p:extLst>
      <p:ext uri="{BB962C8B-B14F-4D97-AF65-F5344CB8AC3E}">
        <p14:creationId xmlns:p14="http://schemas.microsoft.com/office/powerpoint/2010/main" val="1859210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098BE-F972-874A-8D0B-5B50CC7089E5}"/>
              </a:ext>
            </a:extLst>
          </p:cNvPr>
          <p:cNvSpPr>
            <a:spLocks noGrp="1"/>
          </p:cNvSpPr>
          <p:nvPr>
            <p:ph type="title"/>
          </p:nvPr>
        </p:nvSpPr>
        <p:spPr>
          <a:xfrm>
            <a:off x="304799" y="268224"/>
            <a:ext cx="11412280" cy="464442"/>
          </a:xfrm>
        </p:spPr>
        <p:txBody>
          <a:bodyPr/>
          <a:lstStyle/>
          <a:p>
            <a:r>
              <a:rPr lang="sv-SE" sz="2800" b="1" dirty="0" err="1">
                <a:solidFill>
                  <a:schemeClr val="tx2"/>
                </a:solidFill>
              </a:rPr>
              <a:t>Deploy</a:t>
            </a:r>
            <a:r>
              <a:rPr lang="sv-SE" sz="2800" b="1" dirty="0">
                <a:solidFill>
                  <a:schemeClr val="tx2"/>
                </a:solidFill>
              </a:rPr>
              <a:t> </a:t>
            </a:r>
            <a:r>
              <a:rPr lang="sv-SE" sz="2800" b="1" dirty="0" err="1">
                <a:solidFill>
                  <a:schemeClr val="tx2"/>
                </a:solidFill>
              </a:rPr>
              <a:t>Hyperledger</a:t>
            </a:r>
            <a:r>
              <a:rPr lang="sv-SE" sz="2800" b="1" dirty="0">
                <a:solidFill>
                  <a:schemeClr val="tx2"/>
                </a:solidFill>
              </a:rPr>
              <a:t> </a:t>
            </a:r>
            <a:r>
              <a:rPr lang="sv-SE" sz="2800" b="1" dirty="0" err="1">
                <a:solidFill>
                  <a:schemeClr val="tx2"/>
                </a:solidFill>
              </a:rPr>
              <a:t>Fabric</a:t>
            </a:r>
            <a:r>
              <a:rPr lang="sv-SE" sz="2800" b="1" dirty="0">
                <a:solidFill>
                  <a:schemeClr val="tx2"/>
                </a:solidFill>
              </a:rPr>
              <a:t>  </a:t>
            </a:r>
            <a:r>
              <a:rPr lang="sv-SE" sz="2800" b="1" dirty="0" err="1">
                <a:solidFill>
                  <a:schemeClr val="tx2"/>
                </a:solidFill>
              </a:rPr>
              <a:t>ot</a:t>
            </a:r>
            <a:r>
              <a:rPr lang="sv-SE" sz="2800" b="1" dirty="0">
                <a:solidFill>
                  <a:schemeClr val="tx2"/>
                </a:solidFill>
              </a:rPr>
              <a:t> IBM </a:t>
            </a:r>
            <a:r>
              <a:rPr lang="sv-SE" sz="2800" b="1" dirty="0" err="1">
                <a:solidFill>
                  <a:schemeClr val="tx2"/>
                </a:solidFill>
              </a:rPr>
              <a:t>Blockchain</a:t>
            </a:r>
            <a:r>
              <a:rPr lang="sv-SE" sz="2800" b="1" dirty="0">
                <a:solidFill>
                  <a:schemeClr val="tx2"/>
                </a:solidFill>
              </a:rPr>
              <a:t> – ANYWHERE!</a:t>
            </a:r>
          </a:p>
        </p:txBody>
      </p:sp>
      <p:sp>
        <p:nvSpPr>
          <p:cNvPr id="3" name="Slide Number Placeholder 2">
            <a:extLst>
              <a:ext uri="{FF2B5EF4-FFF2-40B4-BE49-F238E27FC236}">
                <a16:creationId xmlns:a16="http://schemas.microsoft.com/office/drawing/2014/main" id="{39F279F7-A398-1740-92A1-206EEA1AA077}"/>
              </a:ext>
            </a:extLst>
          </p:cNvPr>
          <p:cNvSpPr>
            <a:spLocks noGrp="1"/>
          </p:cNvSpPr>
          <p:nvPr>
            <p:ph type="sldNum" sz="quarter" idx="10"/>
          </p:nvPr>
        </p:nvSpPr>
        <p:spPr/>
        <p:txBody>
          <a:bodyPr/>
          <a:lstStyle/>
          <a:p>
            <a:fld id="{3FD999D4-B456-9943-89B7-30D56181CE18}" type="slidenum">
              <a:rPr lang="en-US" smtClean="0"/>
              <a:t>22</a:t>
            </a:fld>
            <a:endParaRPr lang="en-US"/>
          </a:p>
        </p:txBody>
      </p:sp>
      <p:pic>
        <p:nvPicPr>
          <p:cNvPr id="15" name="Picture 14">
            <a:extLst>
              <a:ext uri="{FF2B5EF4-FFF2-40B4-BE49-F238E27FC236}">
                <a16:creationId xmlns:a16="http://schemas.microsoft.com/office/drawing/2014/main" id="{A5C58831-4168-2644-B2CF-033E3E9570CF}"/>
              </a:ext>
            </a:extLst>
          </p:cNvPr>
          <p:cNvPicPr>
            <a:picLocks noChangeAspect="1"/>
          </p:cNvPicPr>
          <p:nvPr/>
        </p:nvPicPr>
        <p:blipFill>
          <a:blip r:embed="rId3"/>
          <a:stretch>
            <a:fillRect/>
          </a:stretch>
        </p:blipFill>
        <p:spPr>
          <a:xfrm>
            <a:off x="684534" y="1030038"/>
            <a:ext cx="10263964" cy="5107897"/>
          </a:xfrm>
          <a:prstGeom prst="rect">
            <a:avLst/>
          </a:prstGeom>
        </p:spPr>
      </p:pic>
    </p:spTree>
    <p:extLst>
      <p:ext uri="{BB962C8B-B14F-4D97-AF65-F5344CB8AC3E}">
        <p14:creationId xmlns:p14="http://schemas.microsoft.com/office/powerpoint/2010/main" val="58965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E5D8E6-D7A5-2747-A3B2-D0F57720ECD6}"/>
              </a:ext>
            </a:extLst>
          </p:cNvPr>
          <p:cNvSpPr>
            <a:spLocks noGrp="1"/>
          </p:cNvSpPr>
          <p:nvPr>
            <p:ph sz="quarter" idx="15"/>
          </p:nvPr>
        </p:nvSpPr>
        <p:spPr/>
        <p:txBody>
          <a:bodyPr/>
          <a:lstStyle/>
          <a:p>
            <a:r>
              <a:rPr lang="en-US" dirty="0"/>
              <a:t>IBM Secure Service Container </a:t>
            </a:r>
          </a:p>
          <a:p>
            <a:endParaRPr lang="en-US" dirty="0"/>
          </a:p>
        </p:txBody>
      </p:sp>
      <p:sp>
        <p:nvSpPr>
          <p:cNvPr id="3" name="Content Placeholder 2">
            <a:extLst>
              <a:ext uri="{FF2B5EF4-FFF2-40B4-BE49-F238E27FC236}">
                <a16:creationId xmlns:a16="http://schemas.microsoft.com/office/drawing/2014/main" id="{4299A203-AB64-4B4A-91F7-4F9D6789FC29}"/>
              </a:ext>
            </a:extLst>
          </p:cNvPr>
          <p:cNvSpPr>
            <a:spLocks noGrp="1"/>
          </p:cNvSpPr>
          <p:nvPr>
            <p:ph sz="quarter" idx="16"/>
          </p:nvPr>
        </p:nvSpPr>
        <p:spPr/>
        <p:txBody>
          <a:bodyPr/>
          <a:lstStyle/>
          <a:p>
            <a:r>
              <a:rPr lang="en-US" dirty="0"/>
              <a:t>Key management </a:t>
            </a:r>
          </a:p>
          <a:p>
            <a:endParaRPr lang="en-US" dirty="0"/>
          </a:p>
        </p:txBody>
      </p:sp>
      <p:sp>
        <p:nvSpPr>
          <p:cNvPr id="4" name="Content Placeholder 3">
            <a:extLst>
              <a:ext uri="{FF2B5EF4-FFF2-40B4-BE49-F238E27FC236}">
                <a16:creationId xmlns:a16="http://schemas.microsoft.com/office/drawing/2014/main" id="{44E12B9C-0DA6-1145-B1CC-DEC47D77A2BA}"/>
              </a:ext>
            </a:extLst>
          </p:cNvPr>
          <p:cNvSpPr>
            <a:spLocks noGrp="1"/>
          </p:cNvSpPr>
          <p:nvPr>
            <p:ph sz="quarter" idx="17"/>
          </p:nvPr>
        </p:nvSpPr>
        <p:spPr/>
        <p:txBody>
          <a:bodyPr/>
          <a:lstStyle/>
          <a:p>
            <a:r>
              <a:rPr lang="en-US" dirty="0"/>
              <a:t>Workload isolation </a:t>
            </a:r>
          </a:p>
          <a:p>
            <a:endParaRPr lang="en-US" dirty="0"/>
          </a:p>
        </p:txBody>
      </p:sp>
      <p:sp>
        <p:nvSpPr>
          <p:cNvPr id="5" name="Content Placeholder 4">
            <a:extLst>
              <a:ext uri="{FF2B5EF4-FFF2-40B4-BE49-F238E27FC236}">
                <a16:creationId xmlns:a16="http://schemas.microsoft.com/office/drawing/2014/main" id="{82B40F71-AB8B-3C4A-97B6-DB4C7D6E1D6A}"/>
              </a:ext>
            </a:extLst>
          </p:cNvPr>
          <p:cNvSpPr>
            <a:spLocks noGrp="1"/>
          </p:cNvSpPr>
          <p:nvPr>
            <p:ph sz="quarter" idx="18"/>
          </p:nvPr>
        </p:nvSpPr>
        <p:spPr/>
        <p:txBody>
          <a:bodyPr/>
          <a:lstStyle/>
          <a:p>
            <a:r>
              <a:rPr lang="en-US" dirty="0"/>
              <a:t>Built-in encryption </a:t>
            </a:r>
          </a:p>
          <a:p>
            <a:endParaRPr lang="en-US" dirty="0"/>
          </a:p>
        </p:txBody>
      </p:sp>
      <p:sp>
        <p:nvSpPr>
          <p:cNvPr id="6" name="Slide Number Placeholder 5">
            <a:extLst>
              <a:ext uri="{FF2B5EF4-FFF2-40B4-BE49-F238E27FC236}">
                <a16:creationId xmlns:a16="http://schemas.microsoft.com/office/drawing/2014/main" id="{BECF3281-4165-FC48-83B3-38AA10987009}"/>
              </a:ext>
            </a:extLst>
          </p:cNvPr>
          <p:cNvSpPr>
            <a:spLocks noGrp="1"/>
          </p:cNvSpPr>
          <p:nvPr>
            <p:ph type="sldNum" sz="quarter" idx="10"/>
          </p:nvPr>
        </p:nvSpPr>
        <p:spPr/>
        <p:txBody>
          <a:bodyPr/>
          <a:lstStyle/>
          <a:p>
            <a:fld id="{D0BE6F14-FF48-0F4F-A8AA-2E3F25371E4A}" type="slidenum">
              <a:rPr lang="en-US" smtClean="0"/>
              <a:pPr/>
              <a:t>23</a:t>
            </a:fld>
            <a:endParaRPr lang="en-US" dirty="0"/>
          </a:p>
        </p:txBody>
      </p:sp>
      <p:sp>
        <p:nvSpPr>
          <p:cNvPr id="8" name="Title 7">
            <a:extLst>
              <a:ext uri="{FF2B5EF4-FFF2-40B4-BE49-F238E27FC236}">
                <a16:creationId xmlns:a16="http://schemas.microsoft.com/office/drawing/2014/main" id="{33D6D185-46D6-DA41-8FCB-FE055A73212E}"/>
              </a:ext>
            </a:extLst>
          </p:cNvPr>
          <p:cNvSpPr>
            <a:spLocks noGrp="1"/>
          </p:cNvSpPr>
          <p:nvPr>
            <p:ph type="title"/>
          </p:nvPr>
        </p:nvSpPr>
        <p:spPr/>
        <p:txBody>
          <a:bodyPr/>
          <a:lstStyle/>
          <a:p>
            <a:r>
              <a:rPr lang="en-US" dirty="0" err="1"/>
              <a:t>LinuxONE</a:t>
            </a:r>
            <a:r>
              <a:rPr lang="en-US" dirty="0"/>
              <a:t> Security Enables Blockchain </a:t>
            </a:r>
            <a:br>
              <a:rPr lang="en-US" dirty="0"/>
            </a:br>
            <a:endParaRPr lang="en-US" dirty="0"/>
          </a:p>
        </p:txBody>
      </p:sp>
    </p:spTree>
    <p:extLst>
      <p:ext uri="{BB962C8B-B14F-4D97-AF65-F5344CB8AC3E}">
        <p14:creationId xmlns:p14="http://schemas.microsoft.com/office/powerpoint/2010/main" val="2791538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623410-2252-A748-BB06-66B9EF3B5422}"/>
              </a:ext>
            </a:extLst>
          </p:cNvPr>
          <p:cNvSpPr>
            <a:spLocks noGrp="1"/>
          </p:cNvSpPr>
          <p:nvPr>
            <p:ph sz="quarter" idx="17"/>
          </p:nvPr>
        </p:nvSpPr>
        <p:spPr/>
        <p:txBody>
          <a:bodyPr/>
          <a:lstStyle/>
          <a:p>
            <a:r>
              <a:rPr lang="en-US" dirty="0"/>
              <a:t>IBM Cloud Hyper Protect Crypto Services</a:t>
            </a:r>
          </a:p>
          <a:p>
            <a:endParaRPr lang="en-US" dirty="0"/>
          </a:p>
          <a:p>
            <a:pPr marL="342900" indent="-342900">
              <a:buFont typeface="Arial" panose="020B0604020202020204" pitchFamily="34" charset="0"/>
              <a:buChar char="•"/>
            </a:pPr>
            <a:r>
              <a:rPr lang="en-US" dirty="0"/>
              <a:t>IBM Key Protect</a:t>
            </a:r>
          </a:p>
          <a:p>
            <a:pPr marL="342900" indent="-342900">
              <a:buFont typeface="Arial" panose="020B0604020202020204" pitchFamily="34" charset="0"/>
              <a:buChar char="•"/>
            </a:pPr>
            <a:r>
              <a:rPr lang="en-US" dirty="0"/>
              <a:t>IBM Cloud data</a:t>
            </a:r>
          </a:p>
          <a:p>
            <a:pPr marL="342900" indent="-342900">
              <a:buFont typeface="Arial" panose="020B0604020202020204" pitchFamily="34" charset="0"/>
              <a:buChar char="•"/>
            </a:pPr>
            <a:r>
              <a:rPr lang="en-US" dirty="0"/>
              <a:t>IBM Secure Containers</a:t>
            </a:r>
          </a:p>
        </p:txBody>
      </p:sp>
      <p:sp>
        <p:nvSpPr>
          <p:cNvPr id="5" name="Text Placeholder 4">
            <a:extLst>
              <a:ext uri="{FF2B5EF4-FFF2-40B4-BE49-F238E27FC236}">
                <a16:creationId xmlns:a16="http://schemas.microsoft.com/office/drawing/2014/main" id="{5B189CB0-D1A2-3844-97ED-82242EEBE878}"/>
              </a:ext>
            </a:extLst>
          </p:cNvPr>
          <p:cNvSpPr>
            <a:spLocks noGrp="1"/>
          </p:cNvSpPr>
          <p:nvPr>
            <p:ph type="body" sz="quarter" idx="13"/>
          </p:nvPr>
        </p:nvSpPr>
        <p:spPr/>
        <p:txBody>
          <a:bodyPr/>
          <a:lstStyle/>
          <a:p>
            <a:r>
              <a:rPr lang="en-US" sz="2800" dirty="0"/>
              <a:t>Built in Encryption</a:t>
            </a:r>
          </a:p>
        </p:txBody>
      </p:sp>
      <p:sp>
        <p:nvSpPr>
          <p:cNvPr id="6" name="Text Placeholder 5">
            <a:extLst>
              <a:ext uri="{FF2B5EF4-FFF2-40B4-BE49-F238E27FC236}">
                <a16:creationId xmlns:a16="http://schemas.microsoft.com/office/drawing/2014/main" id="{B3C1F580-6774-374E-867B-C7C369470364}"/>
              </a:ext>
            </a:extLst>
          </p:cNvPr>
          <p:cNvSpPr>
            <a:spLocks noGrp="1"/>
          </p:cNvSpPr>
          <p:nvPr>
            <p:ph type="body" sz="quarter" idx="14"/>
          </p:nvPr>
        </p:nvSpPr>
        <p:spPr/>
        <p:txBody>
          <a:bodyPr/>
          <a:lstStyle/>
          <a:p>
            <a:r>
              <a:rPr lang="en-US" dirty="0" err="1"/>
              <a:t>LinuxONE</a:t>
            </a:r>
            <a:r>
              <a:rPr lang="en-US" dirty="0"/>
              <a:t> hardware encryption:</a:t>
            </a:r>
            <a:br>
              <a:rPr lang="en-US" dirty="0"/>
            </a:br>
            <a:endParaRPr lang="en-US" dirty="0"/>
          </a:p>
          <a:p>
            <a:pPr marL="342900" indent="-342900">
              <a:buFont typeface="Arial" panose="020B0604020202020204" pitchFamily="34" charset="0"/>
              <a:buChar char="•"/>
            </a:pPr>
            <a:r>
              <a:rPr lang="en-US" dirty="0"/>
              <a:t>Dedicated I/O processors</a:t>
            </a:r>
          </a:p>
          <a:p>
            <a:pPr marL="342900" indent="-342900">
              <a:buFont typeface="Arial" panose="020B0604020202020204" pitchFamily="34" charset="0"/>
              <a:buChar char="•"/>
            </a:pPr>
            <a:r>
              <a:rPr lang="en-US" dirty="0"/>
              <a:t>Crypto processors built right into microprocessor cores</a:t>
            </a:r>
          </a:p>
          <a:p>
            <a:pPr marL="342900" indent="-342900">
              <a:buFont typeface="Arial" panose="020B0604020202020204" pitchFamily="34" charset="0"/>
              <a:buChar char="•"/>
            </a:pPr>
            <a:r>
              <a:rPr lang="en-US" dirty="0"/>
              <a:t>Additional dedicated crypto processors via add-on accelerators</a:t>
            </a:r>
          </a:p>
        </p:txBody>
      </p:sp>
      <p:sp>
        <p:nvSpPr>
          <p:cNvPr id="7" name="Content Placeholder 6">
            <a:extLst>
              <a:ext uri="{FF2B5EF4-FFF2-40B4-BE49-F238E27FC236}">
                <a16:creationId xmlns:a16="http://schemas.microsoft.com/office/drawing/2014/main" id="{A01AB176-97F7-F84D-BA11-9D95573CD221}"/>
              </a:ext>
            </a:extLst>
          </p:cNvPr>
          <p:cNvSpPr>
            <a:spLocks noGrp="1"/>
          </p:cNvSpPr>
          <p:nvPr>
            <p:ph sz="quarter" idx="15"/>
          </p:nvPr>
        </p:nvSpPr>
        <p:spPr/>
        <p:txBody>
          <a:bodyPr/>
          <a:lstStyle/>
          <a:p>
            <a:r>
              <a:rPr lang="en-US" dirty="0"/>
              <a:t>encryption</a:t>
            </a:r>
          </a:p>
          <a:p>
            <a:r>
              <a:rPr lang="en-US" dirty="0"/>
              <a:t>END TO END</a:t>
            </a:r>
          </a:p>
        </p:txBody>
      </p:sp>
      <p:sp>
        <p:nvSpPr>
          <p:cNvPr id="8" name="Content Placeholder 7">
            <a:extLst>
              <a:ext uri="{FF2B5EF4-FFF2-40B4-BE49-F238E27FC236}">
                <a16:creationId xmlns:a16="http://schemas.microsoft.com/office/drawing/2014/main" id="{2E508961-7033-8444-83A0-BA8DCF4E8CE3}"/>
              </a:ext>
            </a:extLst>
          </p:cNvPr>
          <p:cNvSpPr>
            <a:spLocks noGrp="1"/>
          </p:cNvSpPr>
          <p:nvPr>
            <p:ph sz="quarter" idx="16"/>
          </p:nvPr>
        </p:nvSpPr>
        <p:spPr/>
        <p:txBody>
          <a:bodyPr/>
          <a:lstStyle/>
          <a:p>
            <a:r>
              <a:rPr lang="en-US" dirty="0"/>
              <a:t>VM</a:t>
            </a:r>
          </a:p>
          <a:p>
            <a:r>
              <a:rPr lang="en-US" dirty="0"/>
              <a:t>Red Hat</a:t>
            </a:r>
          </a:p>
          <a:p>
            <a:r>
              <a:rPr lang="en-US" dirty="0" err="1"/>
              <a:t>SuSE</a:t>
            </a:r>
            <a:endParaRPr lang="en-US" dirty="0"/>
          </a:p>
        </p:txBody>
      </p:sp>
      <p:pic>
        <p:nvPicPr>
          <p:cNvPr id="9" name="Content Placeholder 9">
            <a:extLst>
              <a:ext uri="{FF2B5EF4-FFF2-40B4-BE49-F238E27FC236}">
                <a16:creationId xmlns:a16="http://schemas.microsoft.com/office/drawing/2014/main" id="{4B5F3DC0-D66E-ED4C-A36B-FE1CF9938620}"/>
              </a:ext>
            </a:extLst>
          </p:cNvPr>
          <p:cNvPicPr>
            <a:picLocks noChangeAspect="1"/>
          </p:cNvPicPr>
          <p:nvPr/>
        </p:nvPicPr>
        <p:blipFill>
          <a:blip r:embed="rId3"/>
          <a:stretch>
            <a:fillRect/>
          </a:stretch>
        </p:blipFill>
        <p:spPr>
          <a:xfrm>
            <a:off x="9448800" y="5638800"/>
            <a:ext cx="736600" cy="736600"/>
          </a:xfrm>
          <a:prstGeom prst="rect">
            <a:avLst/>
          </a:prstGeom>
          <a:solidFill>
            <a:schemeClr val="bg1"/>
          </a:solidFill>
        </p:spPr>
      </p:pic>
    </p:spTree>
    <p:extLst>
      <p:ext uri="{BB962C8B-B14F-4D97-AF65-F5344CB8AC3E}">
        <p14:creationId xmlns:p14="http://schemas.microsoft.com/office/powerpoint/2010/main" val="4283385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623410-2252-A748-BB06-66B9EF3B5422}"/>
              </a:ext>
            </a:extLst>
          </p:cNvPr>
          <p:cNvSpPr>
            <a:spLocks noGrp="1"/>
          </p:cNvSpPr>
          <p:nvPr>
            <p:ph sz="quarter" idx="17"/>
          </p:nvPr>
        </p:nvSpPr>
        <p:spPr>
          <a:solidFill>
            <a:schemeClr val="bg2"/>
          </a:solidFill>
        </p:spPr>
        <p:txBody>
          <a:bodyPr/>
          <a:lstStyle/>
          <a:p>
            <a:endParaRPr lang="en-US" dirty="0"/>
          </a:p>
        </p:txBody>
      </p:sp>
      <p:sp>
        <p:nvSpPr>
          <p:cNvPr id="3" name="Slide Number Placeholder 2">
            <a:extLst>
              <a:ext uri="{FF2B5EF4-FFF2-40B4-BE49-F238E27FC236}">
                <a16:creationId xmlns:a16="http://schemas.microsoft.com/office/drawing/2014/main" id="{26294DD3-1CC1-964E-9D17-0A1B9468A08C}"/>
              </a:ext>
            </a:extLst>
          </p:cNvPr>
          <p:cNvSpPr>
            <a:spLocks noGrp="1"/>
          </p:cNvSpPr>
          <p:nvPr>
            <p:ph type="sldNum" sz="quarter" idx="10"/>
          </p:nvPr>
        </p:nvSpPr>
        <p:spPr/>
        <p:txBody>
          <a:bodyPr/>
          <a:lstStyle/>
          <a:p>
            <a:fld id="{D0BE6F14-FF48-0F4F-A8AA-2E3F25371E4A}" type="slidenum">
              <a:rPr lang="en-US" smtClean="0"/>
              <a:pPr/>
              <a:t>25</a:t>
            </a:fld>
            <a:endParaRPr lang="en-US" dirty="0"/>
          </a:p>
        </p:txBody>
      </p:sp>
      <p:sp>
        <p:nvSpPr>
          <p:cNvPr id="5" name="Text Placeholder 4">
            <a:extLst>
              <a:ext uri="{FF2B5EF4-FFF2-40B4-BE49-F238E27FC236}">
                <a16:creationId xmlns:a16="http://schemas.microsoft.com/office/drawing/2014/main" id="{5B189CB0-D1A2-3844-97ED-82242EEBE878}"/>
              </a:ext>
            </a:extLst>
          </p:cNvPr>
          <p:cNvSpPr>
            <a:spLocks noGrp="1"/>
          </p:cNvSpPr>
          <p:nvPr>
            <p:ph type="body" sz="quarter" idx="13"/>
          </p:nvPr>
        </p:nvSpPr>
        <p:spPr/>
        <p:txBody>
          <a:bodyPr/>
          <a:lstStyle/>
          <a:p>
            <a:r>
              <a:rPr lang="en-US" sz="2800" dirty="0"/>
              <a:t>Workload Isolation</a:t>
            </a:r>
          </a:p>
        </p:txBody>
      </p:sp>
      <p:sp>
        <p:nvSpPr>
          <p:cNvPr id="6" name="Text Placeholder 5">
            <a:extLst>
              <a:ext uri="{FF2B5EF4-FFF2-40B4-BE49-F238E27FC236}">
                <a16:creationId xmlns:a16="http://schemas.microsoft.com/office/drawing/2014/main" id="{B3C1F580-6774-374E-867B-C7C369470364}"/>
              </a:ext>
            </a:extLst>
          </p:cNvPr>
          <p:cNvSpPr>
            <a:spLocks noGrp="1"/>
          </p:cNvSpPr>
          <p:nvPr>
            <p:ph type="body" sz="quarter" idx="14"/>
          </p:nvPr>
        </p:nvSpPr>
        <p:spPr/>
        <p:txBody>
          <a:bodyPr/>
          <a:lstStyle/>
          <a:p>
            <a:r>
              <a:rPr lang="en-US" dirty="0"/>
              <a:t>Firmware ensures separation of running systems/VM’s on the same physical machine.</a:t>
            </a:r>
          </a:p>
        </p:txBody>
      </p:sp>
      <p:sp>
        <p:nvSpPr>
          <p:cNvPr id="7" name="Content Placeholder 6">
            <a:extLst>
              <a:ext uri="{FF2B5EF4-FFF2-40B4-BE49-F238E27FC236}">
                <a16:creationId xmlns:a16="http://schemas.microsoft.com/office/drawing/2014/main" id="{A01AB176-97F7-F84D-BA11-9D95573CD221}"/>
              </a:ext>
            </a:extLst>
          </p:cNvPr>
          <p:cNvSpPr>
            <a:spLocks noGrp="1"/>
          </p:cNvSpPr>
          <p:nvPr>
            <p:ph sz="quarter" idx="15"/>
          </p:nvPr>
        </p:nvSpPr>
        <p:spPr/>
        <p:txBody>
          <a:bodyPr/>
          <a:lstStyle/>
          <a:p>
            <a:r>
              <a:rPr lang="en-US" dirty="0"/>
              <a:t>EAL5+ Certification</a:t>
            </a:r>
          </a:p>
        </p:txBody>
      </p:sp>
      <p:sp>
        <p:nvSpPr>
          <p:cNvPr id="8" name="Content Placeholder 7">
            <a:extLst>
              <a:ext uri="{FF2B5EF4-FFF2-40B4-BE49-F238E27FC236}">
                <a16:creationId xmlns:a16="http://schemas.microsoft.com/office/drawing/2014/main" id="{2E508961-7033-8444-83A0-BA8DCF4E8CE3}"/>
              </a:ext>
            </a:extLst>
          </p:cNvPr>
          <p:cNvSpPr>
            <a:spLocks noGrp="1"/>
          </p:cNvSpPr>
          <p:nvPr>
            <p:ph sz="quarter" idx="16"/>
          </p:nvPr>
        </p:nvSpPr>
        <p:spPr/>
        <p:txBody>
          <a:bodyPr/>
          <a:lstStyle/>
          <a:p>
            <a:r>
              <a:rPr lang="en-US" dirty="0"/>
              <a:t>Air Gap Separation</a:t>
            </a:r>
          </a:p>
        </p:txBody>
      </p:sp>
      <p:sp>
        <p:nvSpPr>
          <p:cNvPr id="4" name="Sun 3">
            <a:extLst>
              <a:ext uri="{FF2B5EF4-FFF2-40B4-BE49-F238E27FC236}">
                <a16:creationId xmlns:a16="http://schemas.microsoft.com/office/drawing/2014/main" id="{6E91AA6B-AD53-7D47-A32C-62FD4FF70802}"/>
              </a:ext>
            </a:extLst>
          </p:cNvPr>
          <p:cNvSpPr/>
          <p:nvPr/>
        </p:nvSpPr>
        <p:spPr>
          <a:xfrm>
            <a:off x="9747794" y="816429"/>
            <a:ext cx="1332412" cy="1293223"/>
          </a:xfrm>
          <a:prstGeom prst="sun">
            <a:avLst/>
          </a:prstGeom>
          <a:solidFill>
            <a:srgbClr val="FFC000"/>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9" name="Content Placeholder 8">
            <a:extLst>
              <a:ext uri="{FF2B5EF4-FFF2-40B4-BE49-F238E27FC236}">
                <a16:creationId xmlns:a16="http://schemas.microsoft.com/office/drawing/2014/main" id="{EEB4685F-F3A0-3849-A275-ECF5CD16CB82}"/>
              </a:ext>
            </a:extLst>
          </p:cNvPr>
          <p:cNvPicPr>
            <a:picLocks noChangeAspect="1"/>
          </p:cNvPicPr>
          <p:nvPr/>
        </p:nvPicPr>
        <p:blipFill>
          <a:blip r:embed="rId3"/>
          <a:stretch>
            <a:fillRect/>
          </a:stretch>
        </p:blipFill>
        <p:spPr>
          <a:xfrm>
            <a:off x="6230322" y="3659925"/>
            <a:ext cx="3764577" cy="3017521"/>
          </a:xfrm>
          <a:prstGeom prst="rect">
            <a:avLst/>
          </a:prstGeom>
          <a:solidFill>
            <a:schemeClr val="accent2"/>
          </a:solidFill>
        </p:spPr>
      </p:pic>
      <p:sp>
        <p:nvSpPr>
          <p:cNvPr id="10" name="TextBox 9">
            <a:extLst>
              <a:ext uri="{FF2B5EF4-FFF2-40B4-BE49-F238E27FC236}">
                <a16:creationId xmlns:a16="http://schemas.microsoft.com/office/drawing/2014/main" id="{D75E5937-F2EF-354D-B5D7-98B58CFF4F10}"/>
              </a:ext>
            </a:extLst>
          </p:cNvPr>
          <p:cNvSpPr txBox="1"/>
          <p:nvPr/>
        </p:nvSpPr>
        <p:spPr>
          <a:xfrm>
            <a:off x="8259157" y="6121392"/>
            <a:ext cx="3740126" cy="646331"/>
          </a:xfrm>
          <a:prstGeom prst="rect">
            <a:avLst/>
          </a:prstGeom>
          <a:noFill/>
        </p:spPr>
        <p:txBody>
          <a:bodyPr wrap="none" rtlCol="0">
            <a:spAutoFit/>
          </a:bodyPr>
          <a:lstStyle/>
          <a:p>
            <a:r>
              <a:rPr lang="en-US" dirty="0"/>
              <a:t>Hardware Security Module (HSMs)</a:t>
            </a:r>
          </a:p>
          <a:p>
            <a:endParaRPr lang="en-US" dirty="0"/>
          </a:p>
        </p:txBody>
      </p:sp>
    </p:spTree>
    <p:extLst>
      <p:ext uri="{BB962C8B-B14F-4D97-AF65-F5344CB8AC3E}">
        <p14:creationId xmlns:p14="http://schemas.microsoft.com/office/powerpoint/2010/main" val="3557538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892C36-E83E-9C4D-8CE3-E7465778BF5A}"/>
              </a:ext>
            </a:extLst>
          </p:cNvPr>
          <p:cNvSpPr>
            <a:spLocks noGrp="1"/>
          </p:cNvSpPr>
          <p:nvPr>
            <p:ph type="body" sz="quarter" idx="13"/>
          </p:nvPr>
        </p:nvSpPr>
        <p:spPr>
          <a:xfrm>
            <a:off x="167640" y="146304"/>
            <a:ext cx="10358120" cy="975360"/>
          </a:xfrm>
        </p:spPr>
        <p:txBody>
          <a:bodyPr/>
          <a:lstStyle/>
          <a:p>
            <a:r>
              <a:rPr lang="en-US" b="1" dirty="0" err="1">
                <a:solidFill>
                  <a:schemeClr val="tx2">
                    <a:lumMod val="75000"/>
                  </a:schemeClr>
                </a:solidFill>
              </a:rPr>
              <a:t>Chaincode</a:t>
            </a:r>
            <a:r>
              <a:rPr lang="en-US" b="1" dirty="0">
                <a:solidFill>
                  <a:schemeClr val="tx2">
                    <a:lumMod val="75000"/>
                  </a:schemeClr>
                </a:solidFill>
              </a:rPr>
              <a:t> Encryption</a:t>
            </a:r>
          </a:p>
        </p:txBody>
      </p:sp>
      <p:sp>
        <p:nvSpPr>
          <p:cNvPr id="3" name="Text Placeholder 2">
            <a:extLst>
              <a:ext uri="{FF2B5EF4-FFF2-40B4-BE49-F238E27FC236}">
                <a16:creationId xmlns:a16="http://schemas.microsoft.com/office/drawing/2014/main" id="{F8020665-1A01-DC4D-91F0-A67F8E2CC4C3}"/>
              </a:ext>
            </a:extLst>
          </p:cNvPr>
          <p:cNvSpPr>
            <a:spLocks noGrp="1"/>
          </p:cNvSpPr>
          <p:nvPr>
            <p:ph type="body" sz="quarter" idx="22"/>
          </p:nvPr>
        </p:nvSpPr>
        <p:spPr>
          <a:xfrm>
            <a:off x="167640" y="1121665"/>
            <a:ext cx="11863232" cy="3954959"/>
          </a:xfrm>
        </p:spPr>
        <p:txBody>
          <a:bodyPr>
            <a:normAutofit fontScale="92500" lnSpcReduction="10000"/>
          </a:bodyPr>
          <a:lstStyle/>
          <a:p>
            <a:pPr marL="0" indent="0">
              <a:buNone/>
            </a:pPr>
            <a:r>
              <a:rPr lang="en-US" sz="2133" dirty="0"/>
              <a:t>In certain scenarios, it may be useful to encrypt values associated with a key in their entirety or simply in part. </a:t>
            </a:r>
            <a:r>
              <a:rPr lang="en-US" sz="2133" b="1" dirty="0">
                <a:solidFill>
                  <a:schemeClr val="tx2">
                    <a:lumMod val="75000"/>
                  </a:schemeClr>
                </a:solidFill>
              </a:rPr>
              <a:t>For example, if a person’s social security number or address was being written to the ledger, then you likely would not want this data to appear in plaintext.</a:t>
            </a:r>
          </a:p>
          <a:p>
            <a:pPr marL="0" indent="0">
              <a:buNone/>
            </a:pPr>
            <a:endParaRPr lang="en-US" sz="2133" b="1" dirty="0">
              <a:solidFill>
                <a:schemeClr val="tx2">
                  <a:lumMod val="75000"/>
                </a:schemeClr>
              </a:solidFill>
            </a:endParaRPr>
          </a:p>
          <a:p>
            <a:pPr marL="0" indent="0">
              <a:buNone/>
            </a:pPr>
            <a:r>
              <a:rPr lang="en-US" sz="2133" dirty="0" err="1"/>
              <a:t>Chaincode</a:t>
            </a:r>
            <a:r>
              <a:rPr lang="en-US" sz="2133" dirty="0"/>
              <a:t> encryption is achieved by leveraging the entities extension which is a BCCSP wrapper with commodity factories and functions to perform cryptographic operations such as encryption and elliptic curve digital signatures</a:t>
            </a:r>
            <a:r>
              <a:rPr lang="en-US" sz="2133" dirty="0">
                <a:solidFill>
                  <a:schemeClr val="tx2">
                    <a:lumMod val="75000"/>
                  </a:schemeClr>
                </a:solidFill>
              </a:rPr>
              <a:t>. </a:t>
            </a:r>
          </a:p>
          <a:p>
            <a:pPr marL="0" indent="0">
              <a:buNone/>
            </a:pPr>
            <a:endParaRPr lang="en-US" sz="2133" dirty="0">
              <a:solidFill>
                <a:schemeClr val="tx2">
                  <a:lumMod val="75000"/>
                </a:schemeClr>
              </a:solidFill>
            </a:endParaRPr>
          </a:p>
          <a:p>
            <a:pPr marL="0" indent="0">
              <a:buNone/>
            </a:pPr>
            <a:r>
              <a:rPr lang="en-US" sz="2133" dirty="0"/>
              <a:t>For example, to encrypt, the invoker of a </a:t>
            </a:r>
            <a:r>
              <a:rPr lang="en-US" sz="2133" dirty="0" err="1"/>
              <a:t>chaincode</a:t>
            </a:r>
            <a:r>
              <a:rPr lang="en-US" sz="2133" dirty="0"/>
              <a:t> passes in a cryptographic key via the transient field. The same key may then be used for subsequent query operations, allowing for proper decryption of the encrypted state values.</a:t>
            </a:r>
          </a:p>
        </p:txBody>
      </p:sp>
    </p:spTree>
    <p:extLst>
      <p:ext uri="{BB962C8B-B14F-4D97-AF65-F5344CB8AC3E}">
        <p14:creationId xmlns:p14="http://schemas.microsoft.com/office/powerpoint/2010/main" val="34038511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B4EF8D-50AC-DC40-88E1-0A88C0ADD8A3}"/>
              </a:ext>
            </a:extLst>
          </p:cNvPr>
          <p:cNvSpPr>
            <a:spLocks noGrp="1"/>
          </p:cNvSpPr>
          <p:nvPr>
            <p:ph sz="quarter" idx="15"/>
          </p:nvPr>
        </p:nvSpPr>
        <p:spPr/>
        <p:txBody>
          <a:bodyPr/>
          <a:lstStyle/>
          <a:p>
            <a:r>
              <a:rPr lang="en-US" dirty="0"/>
              <a:t>Compliance / Legal</a:t>
            </a:r>
          </a:p>
        </p:txBody>
      </p:sp>
      <p:sp>
        <p:nvSpPr>
          <p:cNvPr id="3" name="Content Placeholder 2">
            <a:extLst>
              <a:ext uri="{FF2B5EF4-FFF2-40B4-BE49-F238E27FC236}">
                <a16:creationId xmlns:a16="http://schemas.microsoft.com/office/drawing/2014/main" id="{9C5C7B38-53E9-E842-ABDD-434F93834063}"/>
              </a:ext>
            </a:extLst>
          </p:cNvPr>
          <p:cNvSpPr>
            <a:spLocks noGrp="1"/>
          </p:cNvSpPr>
          <p:nvPr>
            <p:ph sz="quarter" idx="16"/>
          </p:nvPr>
        </p:nvSpPr>
        <p:spPr/>
        <p:txBody>
          <a:bodyPr/>
          <a:lstStyle/>
          <a:p>
            <a:r>
              <a:rPr lang="en-US" dirty="0"/>
              <a:t>MSP/ Identity</a:t>
            </a:r>
          </a:p>
        </p:txBody>
      </p:sp>
      <p:sp>
        <p:nvSpPr>
          <p:cNvPr id="4" name="Content Placeholder 3">
            <a:extLst>
              <a:ext uri="{FF2B5EF4-FFF2-40B4-BE49-F238E27FC236}">
                <a16:creationId xmlns:a16="http://schemas.microsoft.com/office/drawing/2014/main" id="{8AF09EAC-06FA-5C42-89C8-08E919BC377E}"/>
              </a:ext>
            </a:extLst>
          </p:cNvPr>
          <p:cNvSpPr>
            <a:spLocks noGrp="1"/>
          </p:cNvSpPr>
          <p:nvPr>
            <p:ph sz="quarter" idx="17"/>
          </p:nvPr>
        </p:nvSpPr>
        <p:spPr/>
        <p:txBody>
          <a:bodyPr/>
          <a:lstStyle/>
          <a:p>
            <a:r>
              <a:rPr lang="en-US" dirty="0"/>
              <a:t>Private Data</a:t>
            </a:r>
          </a:p>
        </p:txBody>
      </p:sp>
      <p:sp>
        <p:nvSpPr>
          <p:cNvPr id="5" name="Content Placeholder 4">
            <a:extLst>
              <a:ext uri="{FF2B5EF4-FFF2-40B4-BE49-F238E27FC236}">
                <a16:creationId xmlns:a16="http://schemas.microsoft.com/office/drawing/2014/main" id="{2AD4255C-DA54-8B4E-8310-2494429CA931}"/>
              </a:ext>
            </a:extLst>
          </p:cNvPr>
          <p:cNvSpPr>
            <a:spLocks noGrp="1"/>
          </p:cNvSpPr>
          <p:nvPr>
            <p:ph sz="quarter" idx="18"/>
          </p:nvPr>
        </p:nvSpPr>
        <p:spPr/>
        <p:txBody>
          <a:bodyPr/>
          <a:lstStyle/>
          <a:p>
            <a:r>
              <a:rPr lang="en-US" dirty="0"/>
              <a:t>Channels</a:t>
            </a:r>
          </a:p>
        </p:txBody>
      </p:sp>
      <p:sp>
        <p:nvSpPr>
          <p:cNvPr id="6" name="Slide Number Placeholder 5">
            <a:extLst>
              <a:ext uri="{FF2B5EF4-FFF2-40B4-BE49-F238E27FC236}">
                <a16:creationId xmlns:a16="http://schemas.microsoft.com/office/drawing/2014/main" id="{ABADF705-E6FE-CD4A-9AA6-C1EB8AA67CA7}"/>
              </a:ext>
            </a:extLst>
          </p:cNvPr>
          <p:cNvSpPr>
            <a:spLocks noGrp="1"/>
          </p:cNvSpPr>
          <p:nvPr>
            <p:ph type="sldNum" sz="quarter" idx="10"/>
          </p:nvPr>
        </p:nvSpPr>
        <p:spPr/>
        <p:txBody>
          <a:bodyPr/>
          <a:lstStyle/>
          <a:p>
            <a:fld id="{D0BE6F14-FF48-0F4F-A8AA-2E3F25371E4A}" type="slidenum">
              <a:rPr lang="en-US" smtClean="0"/>
              <a:pPr/>
              <a:t>27</a:t>
            </a:fld>
            <a:endParaRPr lang="en-US" dirty="0"/>
          </a:p>
        </p:txBody>
      </p:sp>
      <p:sp>
        <p:nvSpPr>
          <p:cNvPr id="8" name="Title 7">
            <a:extLst>
              <a:ext uri="{FF2B5EF4-FFF2-40B4-BE49-F238E27FC236}">
                <a16:creationId xmlns:a16="http://schemas.microsoft.com/office/drawing/2014/main" id="{EF822E62-E14D-AD42-8E92-FF1183D42D5C}"/>
              </a:ext>
            </a:extLst>
          </p:cNvPr>
          <p:cNvSpPr>
            <a:spLocks noGrp="1"/>
          </p:cNvSpPr>
          <p:nvPr>
            <p:ph type="title"/>
          </p:nvPr>
        </p:nvSpPr>
        <p:spPr/>
        <p:txBody>
          <a:bodyPr/>
          <a:lstStyle/>
          <a:p>
            <a:r>
              <a:rPr lang="en-US" dirty="0"/>
              <a:t>Privacy</a:t>
            </a:r>
            <a:br>
              <a:rPr lang="en-US" dirty="0"/>
            </a:br>
            <a:endParaRPr lang="en-US" dirty="0"/>
          </a:p>
        </p:txBody>
      </p:sp>
    </p:spTree>
    <p:extLst>
      <p:ext uri="{BB962C8B-B14F-4D97-AF65-F5344CB8AC3E}">
        <p14:creationId xmlns:p14="http://schemas.microsoft.com/office/powerpoint/2010/main" val="2524654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58EFCC-7BA0-8543-8472-0C2B0FF3D232}"/>
              </a:ext>
            </a:extLst>
          </p:cNvPr>
          <p:cNvPicPr>
            <a:picLocks noChangeAspect="1"/>
          </p:cNvPicPr>
          <p:nvPr/>
        </p:nvPicPr>
        <p:blipFill>
          <a:blip r:embed="rId3"/>
          <a:stretch>
            <a:fillRect/>
          </a:stretch>
        </p:blipFill>
        <p:spPr>
          <a:xfrm>
            <a:off x="1866900" y="2152120"/>
            <a:ext cx="8826500" cy="4964907"/>
          </a:xfrm>
          <a:prstGeom prst="rect">
            <a:avLst/>
          </a:prstGeom>
        </p:spPr>
      </p:pic>
      <p:sp>
        <p:nvSpPr>
          <p:cNvPr id="2" name="Content Placeholder 1">
            <a:extLst>
              <a:ext uri="{FF2B5EF4-FFF2-40B4-BE49-F238E27FC236}">
                <a16:creationId xmlns:a16="http://schemas.microsoft.com/office/drawing/2014/main" id="{7E82879C-663C-6E4A-8158-8C5748DC27DC}"/>
              </a:ext>
            </a:extLst>
          </p:cNvPr>
          <p:cNvSpPr>
            <a:spLocks noGrp="1"/>
          </p:cNvSpPr>
          <p:nvPr>
            <p:ph sz="quarter" idx="17"/>
          </p:nvPr>
        </p:nvSpPr>
        <p:spPr>
          <a:xfrm>
            <a:off x="6096000" y="-24937"/>
            <a:ext cx="6096000" cy="2248364"/>
          </a:xfrm>
        </p:spPr>
        <p:txBody>
          <a:bodyPr/>
          <a:lstStyle/>
          <a:p>
            <a:r>
              <a:rPr lang="en-US" b="1" u="sng" dirty="0" err="1">
                <a:solidFill>
                  <a:schemeClr val="bg1"/>
                </a:solidFill>
              </a:rPr>
              <a:t>Offchain</a:t>
            </a:r>
            <a:r>
              <a:rPr lang="en-US" b="1" u="sng" dirty="0">
                <a:solidFill>
                  <a:schemeClr val="bg1"/>
                </a:solidFill>
              </a:rPr>
              <a:t> -&gt; </a:t>
            </a:r>
            <a:r>
              <a:rPr lang="en-US" b="1" u="sng" dirty="0" err="1">
                <a:solidFill>
                  <a:schemeClr val="bg1"/>
                </a:solidFill>
              </a:rPr>
              <a:t>SideDB</a:t>
            </a:r>
            <a:r>
              <a:rPr lang="en-US" b="1" u="sng" dirty="0">
                <a:solidFill>
                  <a:schemeClr val="bg1"/>
                </a:solidFill>
              </a:rPr>
              <a:t> </a:t>
            </a:r>
          </a:p>
          <a:p>
            <a:r>
              <a:rPr lang="en-US" b="1" dirty="0">
                <a:solidFill>
                  <a:schemeClr val="bg1"/>
                </a:solidFill>
              </a:rPr>
              <a:t>A </a:t>
            </a:r>
            <a:r>
              <a:rPr lang="en-US" b="1" u="sng" dirty="0">
                <a:solidFill>
                  <a:schemeClr val="bg1"/>
                </a:solidFill>
              </a:rPr>
              <a:t>hash</a:t>
            </a:r>
            <a:r>
              <a:rPr lang="en-US" b="1" dirty="0">
                <a:solidFill>
                  <a:schemeClr val="bg1"/>
                </a:solidFill>
              </a:rPr>
              <a:t> of that data, </a:t>
            </a:r>
            <a:r>
              <a:rPr lang="en-US" dirty="0"/>
              <a:t>which is endorsed, ordered, </a:t>
            </a:r>
            <a:r>
              <a:rPr lang="en-US" b="1" dirty="0">
                <a:solidFill>
                  <a:schemeClr val="bg1"/>
                </a:solidFill>
              </a:rPr>
              <a:t>and written to the ledgers of every peer on the channel. </a:t>
            </a:r>
            <a:endParaRPr lang="en-US" dirty="0">
              <a:solidFill>
                <a:schemeClr val="bg1"/>
              </a:solidFill>
            </a:endParaRPr>
          </a:p>
        </p:txBody>
      </p:sp>
      <p:sp>
        <p:nvSpPr>
          <p:cNvPr id="4" name="Slide Number Placeholder 3">
            <a:extLst>
              <a:ext uri="{FF2B5EF4-FFF2-40B4-BE49-F238E27FC236}">
                <a16:creationId xmlns:a16="http://schemas.microsoft.com/office/drawing/2014/main" id="{0272BF9D-3548-F64C-8666-FD23064F6795}"/>
              </a:ext>
            </a:extLst>
          </p:cNvPr>
          <p:cNvSpPr>
            <a:spLocks noGrp="1"/>
          </p:cNvSpPr>
          <p:nvPr>
            <p:ph type="sldNum" sz="quarter" idx="10"/>
          </p:nvPr>
        </p:nvSpPr>
        <p:spPr/>
        <p:txBody>
          <a:bodyPr/>
          <a:lstStyle/>
          <a:p>
            <a:fld id="{D0BE6F14-FF48-0F4F-A8AA-2E3F25371E4A}" type="slidenum">
              <a:rPr lang="en-US" smtClean="0"/>
              <a:pPr/>
              <a:t>28</a:t>
            </a:fld>
            <a:endParaRPr lang="en-US" dirty="0"/>
          </a:p>
        </p:txBody>
      </p:sp>
      <p:sp>
        <p:nvSpPr>
          <p:cNvPr id="5" name="Footer Placeholder 4">
            <a:extLst>
              <a:ext uri="{FF2B5EF4-FFF2-40B4-BE49-F238E27FC236}">
                <a16:creationId xmlns:a16="http://schemas.microsoft.com/office/drawing/2014/main" id="{457C9C32-DDB0-0E46-AF04-22CFEE1C3DD4}"/>
              </a:ext>
            </a:extLst>
          </p:cNvPr>
          <p:cNvSpPr>
            <a:spLocks noGrp="1"/>
          </p:cNvSpPr>
          <p:nvPr>
            <p:ph type="ftr" sz="quarter" idx="11"/>
          </p:nvPr>
        </p:nvSpPr>
        <p:spPr/>
        <p:txBody>
          <a:bodyPr/>
          <a:lstStyle/>
          <a:p>
            <a:endParaRPr lang="en-US" dirty="0"/>
          </a:p>
        </p:txBody>
      </p:sp>
      <p:sp>
        <p:nvSpPr>
          <p:cNvPr id="8" name="Title 7">
            <a:extLst>
              <a:ext uri="{FF2B5EF4-FFF2-40B4-BE49-F238E27FC236}">
                <a16:creationId xmlns:a16="http://schemas.microsoft.com/office/drawing/2014/main" id="{8242124E-C8AA-B44E-A69D-570AF51063D6}"/>
              </a:ext>
            </a:extLst>
          </p:cNvPr>
          <p:cNvSpPr>
            <a:spLocks noGrp="1"/>
          </p:cNvSpPr>
          <p:nvPr>
            <p:ph type="title"/>
          </p:nvPr>
        </p:nvSpPr>
        <p:spPr>
          <a:xfrm>
            <a:off x="0" y="0"/>
            <a:ext cx="6095999" cy="2223427"/>
          </a:xfrm>
        </p:spPr>
        <p:txBody>
          <a:bodyPr/>
          <a:lstStyle/>
          <a:p>
            <a:r>
              <a:rPr lang="en-US" sz="3733" dirty="0"/>
              <a:t>Private Data Collections</a:t>
            </a:r>
          </a:p>
        </p:txBody>
      </p:sp>
    </p:spTree>
    <p:extLst>
      <p:ext uri="{BB962C8B-B14F-4D97-AF65-F5344CB8AC3E}">
        <p14:creationId xmlns:p14="http://schemas.microsoft.com/office/powerpoint/2010/main" val="1905526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7EADB-7BA9-9F47-989D-DAE43C95E839}"/>
              </a:ext>
            </a:extLst>
          </p:cNvPr>
          <p:cNvSpPr>
            <a:spLocks noGrp="1"/>
          </p:cNvSpPr>
          <p:nvPr>
            <p:ph type="title"/>
          </p:nvPr>
        </p:nvSpPr>
        <p:spPr>
          <a:xfrm>
            <a:off x="304799" y="268225"/>
            <a:ext cx="10720251" cy="6027740"/>
          </a:xfrm>
        </p:spPr>
        <p:txBody>
          <a:bodyPr/>
          <a:lstStyle/>
          <a:p>
            <a:r>
              <a:rPr lang="en-US" sz="5867" dirty="0">
                <a:solidFill>
                  <a:schemeClr val="accent3"/>
                </a:solidFill>
                <a:latin typeface="IBM Plex Sans" charset="0"/>
              </a:rPr>
              <a:t>Go </a:t>
            </a:r>
            <a:r>
              <a:rPr lang="en-US" sz="5867" dirty="0">
                <a:solidFill>
                  <a:schemeClr val="bg1"/>
                </a:solidFill>
                <a:latin typeface="IBM Plex Sans" charset="0"/>
              </a:rPr>
              <a:t>language</a:t>
            </a:r>
            <a:r>
              <a:rPr lang="en-US" sz="5867" dirty="0">
                <a:solidFill>
                  <a:schemeClr val="accent3"/>
                </a:solidFill>
                <a:latin typeface="IBM Plex Sans" charset="0"/>
              </a:rPr>
              <a:t> </a:t>
            </a:r>
            <a:r>
              <a:rPr lang="en-US" sz="5867" dirty="0">
                <a:solidFill>
                  <a:schemeClr val="bg1"/>
                </a:solidFill>
                <a:latin typeface="IBM Plex Sans" charset="0"/>
              </a:rPr>
              <a:t>is</a:t>
            </a:r>
            <a:r>
              <a:rPr lang="en-US" sz="5867" dirty="0">
                <a:solidFill>
                  <a:schemeClr val="accent3"/>
                </a:solidFill>
                <a:latin typeface="IBM Plex Sans" charset="0"/>
              </a:rPr>
              <a:t> ported and optimized </a:t>
            </a:r>
            <a:br>
              <a:rPr lang="en-US" sz="5867" dirty="0">
                <a:solidFill>
                  <a:schemeClr val="accent3"/>
                </a:solidFill>
                <a:latin typeface="IBM Plex Sans" charset="0"/>
              </a:rPr>
            </a:br>
            <a:r>
              <a:rPr lang="en-US" sz="5867" dirty="0">
                <a:solidFill>
                  <a:schemeClr val="bg1"/>
                </a:solidFill>
                <a:latin typeface="IBM Plex Sans" charset="0"/>
              </a:rPr>
              <a:t>for </a:t>
            </a:r>
            <a:r>
              <a:rPr lang="en-US" sz="5867" dirty="0" err="1">
                <a:solidFill>
                  <a:schemeClr val="bg1"/>
                </a:solidFill>
                <a:latin typeface="IBM Plex Sans" charset="0"/>
              </a:rPr>
              <a:t>LinuxONE</a:t>
            </a:r>
            <a:r>
              <a:rPr lang="en-US" sz="5867" dirty="0">
                <a:solidFill>
                  <a:schemeClr val="bg1"/>
                </a:solidFill>
                <a:latin typeface="IBM Plex Sans" charset="0"/>
              </a:rPr>
              <a:t> to make these</a:t>
            </a:r>
            <a:br>
              <a:rPr lang="en-US" sz="5867" dirty="0">
                <a:solidFill>
                  <a:schemeClr val="bg1"/>
                </a:solidFill>
                <a:latin typeface="IBM Plex Sans" charset="0"/>
              </a:rPr>
            </a:br>
            <a:r>
              <a:rPr lang="en-US" sz="5867" dirty="0">
                <a:solidFill>
                  <a:schemeClr val="accent3"/>
                </a:solidFill>
                <a:latin typeface="IBM Plex Sans" charset="0"/>
              </a:rPr>
              <a:t>hardware solutions </a:t>
            </a:r>
            <a:r>
              <a:rPr lang="en-US" sz="5867" dirty="0">
                <a:solidFill>
                  <a:schemeClr val="bg1"/>
                </a:solidFill>
                <a:latin typeface="IBM Plex Sans" charset="0"/>
              </a:rPr>
              <a:t>available for</a:t>
            </a:r>
            <a:r>
              <a:rPr lang="en-US" sz="5867" dirty="0">
                <a:solidFill>
                  <a:schemeClr val="accent3"/>
                </a:solidFill>
                <a:latin typeface="IBM Plex Sans" charset="0"/>
              </a:rPr>
              <a:t> Hyperledger Fabric </a:t>
            </a:r>
            <a:br>
              <a:rPr lang="en-US" sz="5867" dirty="0">
                <a:solidFill>
                  <a:schemeClr val="accent3"/>
                </a:solidFill>
                <a:latin typeface="IBM Plex Sans" charset="0"/>
              </a:rPr>
            </a:br>
            <a:endParaRPr lang="en-US" sz="5867" dirty="0">
              <a:solidFill>
                <a:schemeClr val="accent3"/>
              </a:solidFill>
              <a:latin typeface="IBM Plex Sans" charset="0"/>
            </a:endParaRPr>
          </a:p>
        </p:txBody>
      </p:sp>
      <p:sp>
        <p:nvSpPr>
          <p:cNvPr id="3" name="Slide Number Placeholder 2">
            <a:extLst>
              <a:ext uri="{FF2B5EF4-FFF2-40B4-BE49-F238E27FC236}">
                <a16:creationId xmlns:a16="http://schemas.microsoft.com/office/drawing/2014/main" id="{DA92E01E-6BE9-AB4F-AABD-B13C6BD6423E}"/>
              </a:ext>
            </a:extLst>
          </p:cNvPr>
          <p:cNvSpPr>
            <a:spLocks noGrp="1"/>
          </p:cNvSpPr>
          <p:nvPr>
            <p:ph type="sldNum" sz="quarter" idx="10"/>
          </p:nvPr>
        </p:nvSpPr>
        <p:spPr/>
        <p:txBody>
          <a:bodyPr/>
          <a:lstStyle/>
          <a:p>
            <a:fld id="{3FD999D4-B456-9943-89B7-30D56181CE18}" type="slidenum">
              <a:rPr lang="en-US" smtClean="0"/>
              <a:t>29</a:t>
            </a:fld>
            <a:endParaRPr lang="en-US"/>
          </a:p>
        </p:txBody>
      </p:sp>
    </p:spTree>
    <p:extLst>
      <p:ext uri="{BB962C8B-B14F-4D97-AF65-F5344CB8AC3E}">
        <p14:creationId xmlns:p14="http://schemas.microsoft.com/office/powerpoint/2010/main" val="3445871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8438" y="2508954"/>
            <a:ext cx="11756885" cy="297517"/>
          </a:xfrm>
          <a:prstGeom prst="rect">
            <a:avLst/>
          </a:prstGeom>
          <a:solidFill>
            <a:srgbClr val="04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40" hangingPunct="0"/>
            <a:endParaRPr lang="en-US" sz="1600" dirty="0">
              <a:solidFill>
                <a:srgbClr val="FFFFFF"/>
              </a:solidFill>
              <a:sym typeface="Helvetica Light"/>
            </a:endParaRPr>
          </a:p>
        </p:txBody>
      </p:sp>
      <p:sp>
        <p:nvSpPr>
          <p:cNvPr id="5" name="Title 1"/>
          <p:cNvSpPr txBox="1">
            <a:spLocks/>
          </p:cNvSpPr>
          <p:nvPr/>
        </p:nvSpPr>
        <p:spPr>
          <a:xfrm>
            <a:off x="4160249" y="3320111"/>
            <a:ext cx="7506236" cy="1225308"/>
          </a:xfrm>
          <a:prstGeom prst="rect">
            <a:avLst/>
          </a:prstGeom>
        </p:spPr>
        <p:txBody>
          <a:bodyPr vert="horz" lIns="121917" tIns="60959" rIns="121917" bIns="60959"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4800" dirty="0">
                <a:solidFill>
                  <a:schemeClr val="bg1"/>
                </a:solidFill>
                <a:latin typeface="Arial Regular"/>
                <a:ea typeface="IBM Plex Sans" charset="0"/>
                <a:cs typeface="IBM Plex Sans" charset="0"/>
              </a:rPr>
              <a:t>175M</a:t>
            </a:r>
            <a:r>
              <a:rPr lang="en-US" sz="4400" dirty="0">
                <a:solidFill>
                  <a:schemeClr val="bg1"/>
                </a:solidFill>
                <a:latin typeface="Arial Regular"/>
                <a:ea typeface="IBM Plex Sans" charset="0"/>
                <a:cs typeface="IBM Plex Sans" charset="0"/>
              </a:rPr>
              <a:t> </a:t>
            </a:r>
            <a:r>
              <a:rPr lang="en-US" sz="3600" dirty="0">
                <a:solidFill>
                  <a:schemeClr val="bg1"/>
                </a:solidFill>
                <a:latin typeface="Arial Regular"/>
                <a:ea typeface="IBM Plex Sans" charset="0"/>
                <a:cs typeface="IBM Plex Sans" charset="0"/>
              </a:rPr>
              <a:t>records breached in 2017 </a:t>
            </a:r>
            <a:r>
              <a:rPr lang="en-US" sz="2800" dirty="0">
                <a:solidFill>
                  <a:schemeClr val="bg1">
                    <a:lumMod val="75000"/>
                  </a:schemeClr>
                </a:solidFill>
                <a:latin typeface="Arial Regular"/>
                <a:ea typeface="IBM Plex Sans" charset="0"/>
                <a:cs typeface="IBM Plex Sans" charset="0"/>
              </a:rPr>
              <a:t>that exposed millions of people’s identities</a:t>
            </a:r>
            <a:r>
              <a:rPr lang="en-US" sz="2800" baseline="30000" dirty="0">
                <a:solidFill>
                  <a:schemeClr val="bg1">
                    <a:lumMod val="75000"/>
                  </a:schemeClr>
                </a:solidFill>
                <a:latin typeface="Arial Regular"/>
                <a:ea typeface="IBM Plex Sans" charset="0"/>
                <a:cs typeface="IBM Plex Sans" charset="0"/>
              </a:rPr>
              <a:t>1</a:t>
            </a:r>
            <a:r>
              <a:rPr lang="en-US" sz="2800" dirty="0">
                <a:solidFill>
                  <a:schemeClr val="bg1">
                    <a:lumMod val="75000"/>
                  </a:schemeClr>
                </a:solidFill>
                <a:latin typeface="Arial Regular"/>
                <a:ea typeface="IBM Plex Sans" charset="0"/>
                <a:cs typeface="IBM Plex Sans" charset="0"/>
              </a:rPr>
              <a:t> </a:t>
            </a:r>
          </a:p>
        </p:txBody>
      </p:sp>
      <p:sp>
        <p:nvSpPr>
          <p:cNvPr id="6" name="Title 1"/>
          <p:cNvSpPr txBox="1">
            <a:spLocks/>
          </p:cNvSpPr>
          <p:nvPr/>
        </p:nvSpPr>
        <p:spPr>
          <a:xfrm>
            <a:off x="4079960" y="1207086"/>
            <a:ext cx="3656861" cy="2316189"/>
          </a:xfrm>
          <a:prstGeom prst="rect">
            <a:avLst/>
          </a:prstGeom>
        </p:spPr>
        <p:txBody>
          <a:bodyPr vert="horz" lIns="121917" tIns="60959" rIns="121917" bIns="60959"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endParaRPr lang="en-US" sz="2200" dirty="0">
              <a:solidFill>
                <a:schemeClr val="bg1"/>
              </a:solidFill>
              <a:latin typeface="Arial Regular"/>
              <a:ea typeface="IBM Plex Sans" charset="0"/>
              <a:cs typeface="IBM Plex Sans" charset="0"/>
            </a:endParaRPr>
          </a:p>
        </p:txBody>
      </p:sp>
      <p:sp>
        <p:nvSpPr>
          <p:cNvPr id="7" name="Title 1"/>
          <p:cNvSpPr txBox="1">
            <a:spLocks/>
          </p:cNvSpPr>
          <p:nvPr/>
        </p:nvSpPr>
        <p:spPr>
          <a:xfrm>
            <a:off x="342901" y="1207087"/>
            <a:ext cx="3461004" cy="1211664"/>
          </a:xfrm>
          <a:prstGeom prst="rect">
            <a:avLst/>
          </a:prstGeom>
        </p:spPr>
        <p:txBody>
          <a:bodyPr vert="horz" lIns="121917" tIns="60959" rIns="121917" bIns="60959"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2200" dirty="0">
                <a:solidFill>
                  <a:schemeClr val="bg1">
                    <a:lumMod val="85000"/>
                  </a:schemeClr>
                </a:solidFill>
                <a:latin typeface="Arial Regular"/>
                <a:ea typeface="IBM Plex Sans" charset="0"/>
                <a:cs typeface="IBM Plex Sans" charset="0"/>
              </a:rPr>
              <a:t>Cyber attacks cost businesses as much as </a:t>
            </a:r>
            <a:r>
              <a:rPr lang="en-US" sz="2700" dirty="0">
                <a:solidFill>
                  <a:schemeClr val="bg1"/>
                </a:solidFill>
                <a:latin typeface="Arial Regular"/>
                <a:ea typeface="IBM Plex Sans" charset="0"/>
                <a:cs typeface="IBM Plex Sans" charset="0"/>
              </a:rPr>
              <a:t>$400 billion a year.</a:t>
            </a:r>
            <a:r>
              <a:rPr lang="en-US" sz="2700" baseline="30000" dirty="0">
                <a:solidFill>
                  <a:schemeClr val="bg1"/>
                </a:solidFill>
                <a:latin typeface="Arial Regular"/>
                <a:ea typeface="IBM Plex Sans" charset="0"/>
                <a:cs typeface="IBM Plex Sans" charset="0"/>
              </a:rPr>
              <a:t>2</a:t>
            </a:r>
            <a:endParaRPr lang="en-US" sz="2400" dirty="0">
              <a:solidFill>
                <a:schemeClr val="bg1"/>
              </a:solidFill>
              <a:latin typeface="Arial Regular"/>
              <a:ea typeface="IBM Plex Sans" charset="0"/>
              <a:cs typeface="IBM Plex Sans" charset="0"/>
            </a:endParaRPr>
          </a:p>
        </p:txBody>
      </p:sp>
      <p:sp>
        <p:nvSpPr>
          <p:cNvPr id="8" name="Title 1"/>
          <p:cNvSpPr txBox="1">
            <a:spLocks/>
          </p:cNvSpPr>
          <p:nvPr/>
        </p:nvSpPr>
        <p:spPr>
          <a:xfrm>
            <a:off x="403696" y="2775912"/>
            <a:ext cx="3339413" cy="1303371"/>
          </a:xfrm>
          <a:prstGeom prst="rect">
            <a:avLst/>
          </a:prstGeom>
        </p:spPr>
        <p:txBody>
          <a:bodyPr vert="horz" lIns="121917" tIns="60959" rIns="121917" bIns="60959"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2200" dirty="0">
                <a:solidFill>
                  <a:schemeClr val="bg1">
                    <a:lumMod val="75000"/>
                  </a:schemeClr>
                </a:solidFill>
                <a:latin typeface="Arial Regular"/>
                <a:ea typeface="IBM Plex Sans" charset="0"/>
                <a:cs typeface="IBM Plex Sans" charset="0"/>
              </a:rPr>
              <a:t>Banks spend </a:t>
            </a:r>
            <a:r>
              <a:rPr lang="en-US" sz="2200" dirty="0">
                <a:solidFill>
                  <a:schemeClr val="bg1"/>
                </a:solidFill>
                <a:latin typeface="Arial Regular"/>
                <a:ea typeface="IBM Plex Sans" charset="0"/>
                <a:cs typeface="IBM Plex Sans" charset="0"/>
              </a:rPr>
              <a:t>$1 billion </a:t>
            </a:r>
            <a:r>
              <a:rPr lang="en-US" sz="2200" dirty="0">
                <a:solidFill>
                  <a:schemeClr val="bg1">
                    <a:lumMod val="75000"/>
                  </a:schemeClr>
                </a:solidFill>
                <a:latin typeface="Arial Regular"/>
                <a:ea typeface="IBM Plex Sans" charset="0"/>
                <a:cs typeface="IBM Plex Sans" charset="0"/>
              </a:rPr>
              <a:t>a year on identity management solutions</a:t>
            </a:r>
            <a:r>
              <a:rPr lang="en-US" sz="2200" baseline="30000" dirty="0">
                <a:solidFill>
                  <a:schemeClr val="bg1">
                    <a:lumMod val="75000"/>
                  </a:schemeClr>
                </a:solidFill>
                <a:latin typeface="Arial Regular"/>
                <a:ea typeface="IBM Plex Sans" charset="0"/>
                <a:cs typeface="IBM Plex Sans" charset="0"/>
              </a:rPr>
              <a:t>2</a:t>
            </a:r>
            <a:r>
              <a:rPr lang="en-US" sz="2200" dirty="0">
                <a:solidFill>
                  <a:schemeClr val="bg1">
                    <a:lumMod val="75000"/>
                  </a:schemeClr>
                </a:solidFill>
                <a:latin typeface="Arial Regular"/>
                <a:ea typeface="IBM Plex Sans" charset="0"/>
                <a:cs typeface="IBM Plex Sans" charset="0"/>
              </a:rPr>
              <a:t> </a:t>
            </a:r>
            <a:endParaRPr lang="en-US" sz="2000" dirty="0">
              <a:solidFill>
                <a:schemeClr val="bg1">
                  <a:lumMod val="75000"/>
                </a:schemeClr>
              </a:solidFill>
              <a:latin typeface="Arial Regular"/>
              <a:ea typeface="IBM Plex Sans" charset="0"/>
              <a:cs typeface="IBM Plex Sans" charset="0"/>
            </a:endParaRPr>
          </a:p>
        </p:txBody>
      </p:sp>
      <p:sp>
        <p:nvSpPr>
          <p:cNvPr id="9" name="Title 1"/>
          <p:cNvSpPr txBox="1">
            <a:spLocks/>
          </p:cNvSpPr>
          <p:nvPr/>
        </p:nvSpPr>
        <p:spPr>
          <a:xfrm>
            <a:off x="4700228" y="4715216"/>
            <a:ext cx="7148873" cy="906320"/>
          </a:xfrm>
          <a:prstGeom prst="rect">
            <a:avLst/>
          </a:prstGeom>
        </p:spPr>
        <p:txBody>
          <a:bodyPr vert="horz" lIns="121917" tIns="60959" rIns="121917" bIns="60959"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3600" i="1" dirty="0">
                <a:solidFill>
                  <a:schemeClr val="bg1"/>
                </a:solidFill>
                <a:latin typeface="Arial Regular"/>
                <a:ea typeface="IBM Plex Sans" charset="0"/>
                <a:cs typeface="IBM Plex Sans" charset="0"/>
              </a:rPr>
              <a:t>It could have been your identity.</a:t>
            </a:r>
            <a:endParaRPr lang="en-US" i="1" dirty="0">
              <a:solidFill>
                <a:schemeClr val="bg1"/>
              </a:solidFill>
              <a:latin typeface="Arial Regular"/>
              <a:ea typeface="IBM Plex Sans" charset="0"/>
              <a:cs typeface="IBM Plex Sans" charset="0"/>
            </a:endParaRPr>
          </a:p>
        </p:txBody>
      </p:sp>
      <p:pic>
        <p:nvPicPr>
          <p:cNvPr id="14" name="Picture 13"/>
          <p:cNvPicPr>
            <a:picLocks noChangeAspect="1"/>
          </p:cNvPicPr>
          <p:nvPr/>
        </p:nvPicPr>
        <p:blipFill>
          <a:blip r:embed="rId3">
            <a:alphaModFix amt="75000"/>
            <a:extLst>
              <a:ext uri="{28A0092B-C50C-407E-A947-70E740481C1C}">
                <a14:useLocalDpi xmlns:a14="http://schemas.microsoft.com/office/drawing/2010/main" val="0"/>
              </a:ext>
            </a:extLst>
          </a:blip>
          <a:stretch>
            <a:fillRect/>
          </a:stretch>
        </p:blipFill>
        <p:spPr>
          <a:xfrm>
            <a:off x="8928101" y="1236464"/>
            <a:ext cx="2300732" cy="1421248"/>
          </a:xfrm>
          <a:prstGeom prst="rect">
            <a:avLst/>
          </a:prstGeom>
        </p:spPr>
      </p:pic>
      <p:pic>
        <p:nvPicPr>
          <p:cNvPr id="15" name="Picture 14"/>
          <p:cNvPicPr>
            <a:picLocks noChangeAspect="1"/>
          </p:cNvPicPr>
          <p:nvPr/>
        </p:nvPicPr>
        <p:blipFill>
          <a:blip r:embed="rId4">
            <a:alphaModFix amt="87000"/>
            <a:extLst>
              <a:ext uri="{BEBA8EAE-BF5A-486C-A8C5-ECC9F3942E4B}">
                <a14:imgProps xmlns:a14="http://schemas.microsoft.com/office/drawing/2010/main">
                  <a14:imgLayer r:embed="rId5">
                    <a14:imgEffect>
                      <a14:saturation sat="146000"/>
                    </a14:imgEffect>
                  </a14:imgLayer>
                </a14:imgProps>
              </a:ext>
              <a:ext uri="{28A0092B-C50C-407E-A947-70E740481C1C}">
                <a14:useLocalDpi xmlns:a14="http://schemas.microsoft.com/office/drawing/2010/main" val="0"/>
              </a:ext>
            </a:extLst>
          </a:blip>
          <a:stretch>
            <a:fillRect/>
          </a:stretch>
        </p:blipFill>
        <p:spPr>
          <a:xfrm rot="20926366">
            <a:off x="8135144" y="1770922"/>
            <a:ext cx="1339965" cy="1880161"/>
          </a:xfrm>
          <a:prstGeom prst="rect">
            <a:avLst/>
          </a:prstGeom>
        </p:spPr>
      </p:pic>
      <p:pic>
        <p:nvPicPr>
          <p:cNvPr id="18" name="Picture 17"/>
          <p:cNvPicPr>
            <a:picLocks noChangeAspect="1"/>
          </p:cNvPicPr>
          <p:nvPr/>
        </p:nvPicPr>
        <p:blipFill>
          <a:blip r:embed="rId6">
            <a:alphaModFix amt="47000"/>
            <a:extLst>
              <a:ext uri="{BEBA8EAE-BF5A-486C-A8C5-ECC9F3942E4B}">
                <a14:imgProps xmlns:a14="http://schemas.microsoft.com/office/drawing/2010/main">
                  <a14:imgLayer r:embed="rId7">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9740888" y="2384113"/>
            <a:ext cx="2015997" cy="935999"/>
          </a:xfrm>
          <a:prstGeom prst="rect">
            <a:avLst/>
          </a:prstGeom>
        </p:spPr>
      </p:pic>
      <p:sp>
        <p:nvSpPr>
          <p:cNvPr id="2" name="TextBox 1"/>
          <p:cNvSpPr txBox="1"/>
          <p:nvPr/>
        </p:nvSpPr>
        <p:spPr>
          <a:xfrm>
            <a:off x="0" y="6149539"/>
            <a:ext cx="6070861" cy="1724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228594">
              <a:lnSpc>
                <a:spcPct val="117999"/>
              </a:lnSpc>
              <a:defRPr/>
            </a:pPr>
            <a:r>
              <a:rPr lang="en-US" sz="667" dirty="0">
                <a:solidFill>
                  <a:srgbClr val="FFFFFF"/>
                </a:solidFill>
                <a:latin typeface="Arial Regular"/>
                <a:cs typeface="IBM Plex Sans"/>
              </a:rPr>
              <a:t>[1] </a:t>
            </a:r>
            <a:r>
              <a:rPr lang="en-US" sz="667" dirty="0" err="1">
                <a:solidFill>
                  <a:srgbClr val="FFFFFF"/>
                </a:solidFill>
                <a:latin typeface="Arial Regular"/>
                <a:cs typeface="IBM Plex Sans"/>
              </a:rPr>
              <a:t>http:jk.pdf</a:t>
            </a:r>
            <a:endParaRPr lang="en-US" sz="667" dirty="0">
              <a:solidFill>
                <a:srgbClr val="FFFFFF"/>
              </a:solidFill>
              <a:latin typeface="Arial Regular"/>
              <a:cs typeface="IBM Plex Sans"/>
              <a:sym typeface="Helvetica Light"/>
            </a:endParaRPr>
          </a:p>
        </p:txBody>
      </p:sp>
      <p:sp>
        <p:nvSpPr>
          <p:cNvPr id="16" name="Text Placeholder 2">
            <a:extLst>
              <a:ext uri="{FF2B5EF4-FFF2-40B4-BE49-F238E27FC236}">
                <a16:creationId xmlns:a16="http://schemas.microsoft.com/office/drawing/2014/main" id="{3D521063-B05A-1F4E-A14C-D11A2EDA3039}"/>
              </a:ext>
            </a:extLst>
          </p:cNvPr>
          <p:cNvSpPr txBox="1">
            <a:spLocks/>
          </p:cNvSpPr>
          <p:nvPr/>
        </p:nvSpPr>
        <p:spPr>
          <a:xfrm>
            <a:off x="285735" y="205715"/>
            <a:ext cx="8982019" cy="543739"/>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t">
            <a:spAutoFit/>
          </a:bodyPr>
          <a:lstStyle>
            <a:lvl1pPr marL="0" marR="0" indent="0" algn="l" defTabSz="825500" rtl="0" latinLnBrk="0">
              <a:lnSpc>
                <a:spcPct val="100000"/>
              </a:lnSpc>
              <a:spcBef>
                <a:spcPts val="0"/>
              </a:spcBef>
              <a:spcAft>
                <a:spcPts val="0"/>
              </a:spcAft>
              <a:buClrTx/>
              <a:buSzTx/>
              <a:buFontTx/>
              <a:buNone/>
              <a:tabLst/>
              <a:defRPr sz="5600" b="1" i="0" u="none" strike="noStrike" cap="none" spc="0" baseline="0">
                <a:ln>
                  <a:noFill/>
                </a:ln>
                <a:solidFill>
                  <a:srgbClr val="000000"/>
                </a:solidFill>
                <a:uFillTx/>
                <a:latin typeface="IBM Plex Sans" charset="0"/>
                <a:ea typeface="IBM Plex Sans" charset="0"/>
                <a:cs typeface="IBM Plex Sans" charset="0"/>
                <a:sym typeface="Helvetica Light"/>
              </a:defRPr>
            </a:lvl1pPr>
            <a:lvl2pPr marL="0" marR="0" indent="2286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9pPr>
          </a:lstStyle>
          <a:p>
            <a:r>
              <a:rPr lang="en-US" sz="3200" b="0" dirty="0">
                <a:solidFill>
                  <a:srgbClr val="0064FF"/>
                </a:solidFill>
                <a:latin typeface="Arial"/>
                <a:cs typeface="Arial"/>
              </a:rPr>
              <a:t>The Facts</a:t>
            </a:r>
          </a:p>
        </p:txBody>
      </p:sp>
      <p:sp>
        <p:nvSpPr>
          <p:cNvPr id="4" name="TextBox 3">
            <a:extLst>
              <a:ext uri="{FF2B5EF4-FFF2-40B4-BE49-F238E27FC236}">
                <a16:creationId xmlns:a16="http://schemas.microsoft.com/office/drawing/2014/main" id="{3F284449-0622-0243-A519-7AD0F5331679}"/>
              </a:ext>
            </a:extLst>
          </p:cNvPr>
          <p:cNvSpPr txBox="1"/>
          <p:nvPr/>
        </p:nvSpPr>
        <p:spPr>
          <a:xfrm>
            <a:off x="3984395" y="1510903"/>
            <a:ext cx="3884971" cy="1200329"/>
          </a:xfrm>
          <a:prstGeom prst="rect">
            <a:avLst/>
          </a:prstGeom>
          <a:noFill/>
        </p:spPr>
        <p:txBody>
          <a:bodyPr wrap="square" rtlCol="0">
            <a:spAutoFit/>
          </a:bodyPr>
          <a:lstStyle/>
          <a:p>
            <a:r>
              <a:rPr lang="en-US" sz="2400" dirty="0">
                <a:solidFill>
                  <a:schemeClr val="bg1"/>
                </a:solidFill>
              </a:rPr>
              <a:t>Hackers stole $40 million from </a:t>
            </a:r>
            <a:r>
              <a:rPr lang="en-US" sz="2400" dirty="0" err="1">
                <a:solidFill>
                  <a:schemeClr val="bg1"/>
                </a:solidFill>
              </a:rPr>
              <a:t>Binance</a:t>
            </a:r>
            <a:r>
              <a:rPr lang="en-US" sz="2400" dirty="0">
                <a:solidFill>
                  <a:schemeClr val="bg1"/>
                </a:solidFill>
              </a:rPr>
              <a:t> cryptocurrency exchange</a:t>
            </a:r>
          </a:p>
        </p:txBody>
      </p:sp>
      <p:sp>
        <p:nvSpPr>
          <p:cNvPr id="10" name="TextBox 9">
            <a:extLst>
              <a:ext uri="{FF2B5EF4-FFF2-40B4-BE49-F238E27FC236}">
                <a16:creationId xmlns:a16="http://schemas.microsoft.com/office/drawing/2014/main" id="{F137EE43-775E-6E49-864D-E57D45EF4677}"/>
              </a:ext>
            </a:extLst>
          </p:cNvPr>
          <p:cNvSpPr txBox="1"/>
          <p:nvPr/>
        </p:nvSpPr>
        <p:spPr>
          <a:xfrm>
            <a:off x="403696" y="4253653"/>
            <a:ext cx="3104891" cy="1569660"/>
          </a:xfrm>
          <a:prstGeom prst="rect">
            <a:avLst/>
          </a:prstGeom>
          <a:noFill/>
        </p:spPr>
        <p:txBody>
          <a:bodyPr wrap="square" rtlCol="0">
            <a:spAutoFit/>
          </a:bodyPr>
          <a:lstStyle/>
          <a:p>
            <a:r>
              <a:rPr lang="en-US" sz="2400" dirty="0" err="1">
                <a:solidFill>
                  <a:schemeClr val="bg1"/>
                </a:solidFill>
              </a:rPr>
              <a:t>Bitpoint</a:t>
            </a:r>
            <a:r>
              <a:rPr lang="en-US" sz="2400" dirty="0">
                <a:solidFill>
                  <a:schemeClr val="bg1"/>
                </a:solidFill>
              </a:rPr>
              <a:t>  cryptocurrency exchange loses $32 million in hack</a:t>
            </a:r>
            <a:endParaRPr lang="en-US" sz="2400" dirty="0"/>
          </a:p>
        </p:txBody>
      </p:sp>
    </p:spTree>
    <p:extLst>
      <p:ext uri="{BB962C8B-B14F-4D97-AF65-F5344CB8AC3E}">
        <p14:creationId xmlns:p14="http://schemas.microsoft.com/office/powerpoint/2010/main" val="57403613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678CB-1A51-AD45-96E7-5039ED1F3CDD}"/>
              </a:ext>
            </a:extLst>
          </p:cNvPr>
          <p:cNvSpPr>
            <a:spLocks noGrp="1"/>
          </p:cNvSpPr>
          <p:nvPr>
            <p:ph type="title"/>
          </p:nvPr>
        </p:nvSpPr>
        <p:spPr/>
        <p:txBody>
          <a:bodyPr>
            <a:normAutofit fontScale="90000"/>
          </a:bodyPr>
          <a:lstStyle/>
          <a:p>
            <a:r>
              <a:rPr lang="en-US" dirty="0"/>
              <a:t> </a:t>
            </a:r>
          </a:p>
        </p:txBody>
      </p:sp>
      <p:sp>
        <p:nvSpPr>
          <p:cNvPr id="3" name="Slide Number Placeholder 2">
            <a:extLst>
              <a:ext uri="{FF2B5EF4-FFF2-40B4-BE49-F238E27FC236}">
                <a16:creationId xmlns:a16="http://schemas.microsoft.com/office/drawing/2014/main" id="{5F7B5030-86B4-534A-B349-E86E8C54981C}"/>
              </a:ext>
            </a:extLst>
          </p:cNvPr>
          <p:cNvSpPr>
            <a:spLocks noGrp="1"/>
          </p:cNvSpPr>
          <p:nvPr>
            <p:ph type="sldNum" idx="12"/>
          </p:nvPr>
        </p:nvSpPr>
        <p:spPr/>
        <p:txBody>
          <a:bodyPr/>
          <a:lstStyle/>
          <a:p>
            <a:pPr algn="l">
              <a:buClr>
                <a:srgbClr val="434343"/>
              </a:buClr>
              <a:buSzPct val="25000"/>
            </a:pPr>
            <a:fld id="{00000000-1234-1234-1234-123412341234}" type="slidenum">
              <a:rPr lang="en-US" sz="1333">
                <a:solidFill>
                  <a:srgbClr val="434343"/>
                </a:solidFill>
                <a:latin typeface="Arial"/>
                <a:ea typeface="Arial"/>
                <a:cs typeface="Arial"/>
                <a:sym typeface="Arial"/>
              </a:rPr>
              <a:pPr algn="l">
                <a:buClr>
                  <a:srgbClr val="434343"/>
                </a:buClr>
                <a:buSzPct val="25000"/>
              </a:pPr>
              <a:t>30</a:t>
            </a:fld>
            <a:endParaRPr lang="en-US" sz="1333">
              <a:solidFill>
                <a:srgbClr val="434343"/>
              </a:solidFill>
              <a:latin typeface="Arial"/>
              <a:ea typeface="Arial"/>
              <a:cs typeface="Arial"/>
              <a:sym typeface="Arial"/>
            </a:endParaRPr>
          </a:p>
        </p:txBody>
      </p:sp>
      <p:sp>
        <p:nvSpPr>
          <p:cNvPr id="4" name="Text Placeholder 3">
            <a:extLst>
              <a:ext uri="{FF2B5EF4-FFF2-40B4-BE49-F238E27FC236}">
                <a16:creationId xmlns:a16="http://schemas.microsoft.com/office/drawing/2014/main" id="{4E446033-5452-9D4F-8B09-41F991D9CCA9}"/>
              </a:ext>
            </a:extLst>
          </p:cNvPr>
          <p:cNvSpPr>
            <a:spLocks noGrp="1"/>
          </p:cNvSpPr>
          <p:nvPr>
            <p:ph type="body" idx="1"/>
          </p:nvPr>
        </p:nvSpPr>
        <p:spPr/>
        <p:txBody>
          <a:bodyPr>
            <a:normAutofit/>
          </a:bodyPr>
          <a:lstStyle/>
          <a:p>
            <a:r>
              <a:rPr lang="en-US" sz="4800" b="1" dirty="0">
                <a:solidFill>
                  <a:schemeClr val="tx2">
                    <a:lumMod val="75000"/>
                  </a:schemeClr>
                </a:solidFill>
              </a:rPr>
              <a:t>Zero Knowledge Asset Transfer</a:t>
            </a:r>
          </a:p>
        </p:txBody>
      </p:sp>
    </p:spTree>
    <p:extLst>
      <p:ext uri="{BB962C8B-B14F-4D97-AF65-F5344CB8AC3E}">
        <p14:creationId xmlns:p14="http://schemas.microsoft.com/office/powerpoint/2010/main" val="28328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6B09E-1E5B-6543-AE8D-81208647156D}"/>
              </a:ext>
            </a:extLst>
          </p:cNvPr>
          <p:cNvSpPr>
            <a:spLocks noGrp="1"/>
          </p:cNvSpPr>
          <p:nvPr>
            <p:ph type="title"/>
          </p:nvPr>
        </p:nvSpPr>
        <p:spPr>
          <a:xfrm>
            <a:off x="415601" y="227609"/>
            <a:ext cx="11360799" cy="763599"/>
          </a:xfrm>
        </p:spPr>
        <p:txBody>
          <a:bodyPr>
            <a:noAutofit/>
          </a:bodyPr>
          <a:lstStyle/>
          <a:p>
            <a:pPr fontAlgn="base"/>
            <a:r>
              <a:rPr lang="en-US" sz="2400" b="1" dirty="0">
                <a:solidFill>
                  <a:schemeClr val="tx2">
                    <a:lumMod val="75000"/>
                  </a:schemeClr>
                </a:solidFill>
              </a:rPr>
              <a:t>Zero-knowledge proof (ZKP) technologies in Hyperledger Fabric</a:t>
            </a:r>
            <a:br>
              <a:rPr lang="en-US" sz="2400" b="1" dirty="0">
                <a:solidFill>
                  <a:schemeClr val="tx2">
                    <a:lumMod val="75000"/>
                  </a:schemeClr>
                </a:solidFill>
              </a:rPr>
            </a:br>
            <a:br>
              <a:rPr lang="en-US" sz="2133" dirty="0"/>
            </a:br>
            <a:br>
              <a:rPr lang="en-US" sz="2133" dirty="0"/>
            </a:br>
            <a:r>
              <a:rPr lang="en-US" sz="2133" dirty="0"/>
              <a:t>“</a:t>
            </a:r>
            <a:r>
              <a:rPr lang="en-US" sz="2133" i="1" dirty="0"/>
              <a:t>A zero-knowledge proof (ZKP) allows a “prover” to assure a “verifier” that they have knowledge of a secret without revealing the secret itself. It’s a way to show you know something that satisfies a statement without showing what you know.</a:t>
            </a:r>
            <a:r>
              <a:rPr lang="en-US" sz="2133" dirty="0"/>
              <a:t>“</a:t>
            </a:r>
            <a:br>
              <a:rPr lang="en-US" sz="2133" dirty="0"/>
            </a:br>
            <a:br>
              <a:rPr lang="en-US" sz="2133" dirty="0"/>
            </a:br>
            <a:r>
              <a:rPr lang="en-US" sz="2133" dirty="0"/>
              <a:t>Here’s a basic example to demonstrate the power of ZKP. If you show your ID to the bouncer at a bar, you end up revealing your name, address, and age. If you used ZKP, you would be able to transform your ID into another form that would preserve the fact that it is a valid ID and the fact that you meet the bar’s age requirements, while concealing your name, address, and exact age.</a:t>
            </a:r>
            <a:br>
              <a:rPr lang="en-US" sz="2133" dirty="0"/>
            </a:br>
            <a:br>
              <a:rPr lang="en-US" sz="2133" dirty="0"/>
            </a:br>
            <a:r>
              <a:rPr lang="en-US" sz="1867" dirty="0"/>
              <a:t>Two privacy aspects of Hyperledger Fabric will be achieved using ZKPs: </a:t>
            </a:r>
            <a:r>
              <a:rPr lang="en-US" sz="1867" b="1" dirty="0"/>
              <a:t>Anonymous client authentication with Identity Mixer,</a:t>
            </a:r>
            <a:r>
              <a:rPr lang="en-US" sz="1867" dirty="0"/>
              <a:t> and</a:t>
            </a:r>
            <a:r>
              <a:rPr lang="en-US" sz="1867" b="1" dirty="0">
                <a:solidFill>
                  <a:schemeClr val="tx2">
                    <a:lumMod val="75000"/>
                  </a:schemeClr>
                </a:solidFill>
              </a:rPr>
              <a:t> </a:t>
            </a:r>
            <a:r>
              <a:rPr lang="en-US" sz="1867" b="1" dirty="0">
                <a:solidFill>
                  <a:schemeClr val="tx1"/>
                </a:solidFill>
              </a:rPr>
              <a:t>privacy-preserving exchange of assets with Zero-Knowledge Asset Transfer (ZKAT). </a:t>
            </a:r>
            <a:br>
              <a:rPr lang="en-US" sz="1867" dirty="0"/>
            </a:br>
            <a:endParaRPr lang="en-US" sz="1867" dirty="0"/>
          </a:p>
        </p:txBody>
      </p:sp>
      <p:sp>
        <p:nvSpPr>
          <p:cNvPr id="3" name="Slide Number Placeholder 2">
            <a:extLst>
              <a:ext uri="{FF2B5EF4-FFF2-40B4-BE49-F238E27FC236}">
                <a16:creationId xmlns:a16="http://schemas.microsoft.com/office/drawing/2014/main" id="{74B32C70-3482-0848-B848-24104E47B7FD}"/>
              </a:ext>
            </a:extLst>
          </p:cNvPr>
          <p:cNvSpPr>
            <a:spLocks noGrp="1"/>
          </p:cNvSpPr>
          <p:nvPr>
            <p:ph type="sldNum" idx="12"/>
          </p:nvPr>
        </p:nvSpPr>
        <p:spPr/>
        <p:txBody>
          <a:bodyPr/>
          <a:lstStyle/>
          <a:p>
            <a:pPr algn="l">
              <a:buClr>
                <a:srgbClr val="434343"/>
              </a:buClr>
              <a:buSzPct val="25000"/>
            </a:pPr>
            <a:fld id="{00000000-1234-1234-1234-123412341234}" type="slidenum">
              <a:rPr lang="en-US" sz="1333">
                <a:solidFill>
                  <a:srgbClr val="434343"/>
                </a:solidFill>
                <a:latin typeface="Arial"/>
                <a:ea typeface="Arial"/>
                <a:cs typeface="Arial"/>
                <a:sym typeface="Arial"/>
              </a:rPr>
              <a:pPr algn="l">
                <a:buClr>
                  <a:srgbClr val="434343"/>
                </a:buClr>
                <a:buSzPct val="25000"/>
              </a:pPr>
              <a:t>31</a:t>
            </a:fld>
            <a:endParaRPr lang="en-US" sz="1333">
              <a:solidFill>
                <a:srgbClr val="434343"/>
              </a:solidFill>
              <a:latin typeface="Arial"/>
              <a:ea typeface="Arial"/>
              <a:cs typeface="Arial"/>
              <a:sym typeface="Arial"/>
            </a:endParaRPr>
          </a:p>
        </p:txBody>
      </p:sp>
      <p:sp>
        <p:nvSpPr>
          <p:cNvPr id="5" name="Rectangle 4">
            <a:extLst>
              <a:ext uri="{FF2B5EF4-FFF2-40B4-BE49-F238E27FC236}">
                <a16:creationId xmlns:a16="http://schemas.microsoft.com/office/drawing/2014/main" id="{A23897FF-4966-2C4D-A918-00F8FF61F329}"/>
              </a:ext>
            </a:extLst>
          </p:cNvPr>
          <p:cNvSpPr/>
          <p:nvPr/>
        </p:nvSpPr>
        <p:spPr>
          <a:xfrm>
            <a:off x="987551" y="5603342"/>
            <a:ext cx="10581583" cy="666977"/>
          </a:xfrm>
          <a:prstGeom prst="rect">
            <a:avLst/>
          </a:prstGeom>
        </p:spPr>
        <p:txBody>
          <a:bodyPr wrap="square">
            <a:spAutoFit/>
          </a:bodyPr>
          <a:lstStyle/>
          <a:p>
            <a:r>
              <a:rPr lang="en-US" sz="1867" dirty="0"/>
              <a:t>https://</a:t>
            </a:r>
            <a:r>
              <a:rPr lang="en-US" sz="1867" dirty="0" err="1"/>
              <a:t>developer.ibm.com</a:t>
            </a:r>
            <a:r>
              <a:rPr lang="en-US" sz="1867" dirty="0"/>
              <a:t>/tutorials/cl-blockchain-private-confidential-transactions-hyperledger-fabric-zero-knowledge-proof/</a:t>
            </a:r>
          </a:p>
        </p:txBody>
      </p:sp>
    </p:spTree>
    <p:extLst>
      <p:ext uri="{BB962C8B-B14F-4D97-AF65-F5344CB8AC3E}">
        <p14:creationId xmlns:p14="http://schemas.microsoft.com/office/powerpoint/2010/main" val="661266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32</a:t>
            </a:fld>
            <a:endParaRPr lang="en-US"/>
          </a:p>
        </p:txBody>
      </p:sp>
      <p:pic>
        <p:nvPicPr>
          <p:cNvPr id="5" name="Picture 4">
            <a:extLst>
              <a:ext uri="{FF2B5EF4-FFF2-40B4-BE49-F238E27FC236}">
                <a16:creationId xmlns:a16="http://schemas.microsoft.com/office/drawing/2014/main" id="{25D1107D-40C3-8B49-8E36-4DE7552EBF5B}"/>
              </a:ext>
            </a:extLst>
          </p:cNvPr>
          <p:cNvPicPr>
            <a:picLocks noChangeAspect="1"/>
          </p:cNvPicPr>
          <p:nvPr/>
        </p:nvPicPr>
        <p:blipFill>
          <a:blip r:embed="rId3"/>
          <a:stretch>
            <a:fillRect/>
          </a:stretch>
        </p:blipFill>
        <p:spPr>
          <a:xfrm>
            <a:off x="1279434" y="2071189"/>
            <a:ext cx="10111081" cy="3310708"/>
          </a:xfrm>
          <a:prstGeom prst="rect">
            <a:avLst/>
          </a:prstGeom>
        </p:spPr>
      </p:pic>
    </p:spTree>
    <p:extLst>
      <p:ext uri="{BB962C8B-B14F-4D97-AF65-F5344CB8AC3E}">
        <p14:creationId xmlns:p14="http://schemas.microsoft.com/office/powerpoint/2010/main" val="916888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33</a:t>
            </a:fld>
            <a:endParaRPr lang="en-US"/>
          </a:p>
        </p:txBody>
      </p:sp>
      <p:pic>
        <p:nvPicPr>
          <p:cNvPr id="5" name="Picture 4">
            <a:extLst>
              <a:ext uri="{FF2B5EF4-FFF2-40B4-BE49-F238E27FC236}">
                <a16:creationId xmlns:a16="http://schemas.microsoft.com/office/drawing/2014/main" id="{25D1107D-40C3-8B49-8E36-4DE7552EBF5B}"/>
              </a:ext>
            </a:extLst>
          </p:cNvPr>
          <p:cNvPicPr>
            <a:picLocks noChangeAspect="1"/>
          </p:cNvPicPr>
          <p:nvPr/>
        </p:nvPicPr>
        <p:blipFill>
          <a:blip r:embed="rId3"/>
          <a:stretch>
            <a:fillRect/>
          </a:stretch>
        </p:blipFill>
        <p:spPr>
          <a:xfrm>
            <a:off x="1279434" y="2071189"/>
            <a:ext cx="10111081" cy="3310708"/>
          </a:xfrm>
          <a:prstGeom prst="rect">
            <a:avLst/>
          </a:prstGeom>
        </p:spPr>
      </p:pic>
    </p:spTree>
    <p:extLst>
      <p:ext uri="{BB962C8B-B14F-4D97-AF65-F5344CB8AC3E}">
        <p14:creationId xmlns:p14="http://schemas.microsoft.com/office/powerpoint/2010/main" val="2225997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34</a:t>
            </a:fld>
            <a:endParaRPr lang="en-US"/>
          </a:p>
        </p:txBody>
      </p:sp>
      <p:pic>
        <p:nvPicPr>
          <p:cNvPr id="6" name="Picture 5">
            <a:extLst>
              <a:ext uri="{FF2B5EF4-FFF2-40B4-BE49-F238E27FC236}">
                <a16:creationId xmlns:a16="http://schemas.microsoft.com/office/drawing/2014/main" id="{8EF8A4BF-77C2-844F-8872-1F0F009F7D80}"/>
              </a:ext>
            </a:extLst>
          </p:cNvPr>
          <p:cNvPicPr>
            <a:picLocks noChangeAspect="1"/>
          </p:cNvPicPr>
          <p:nvPr/>
        </p:nvPicPr>
        <p:blipFill>
          <a:blip r:embed="rId3"/>
          <a:stretch>
            <a:fillRect/>
          </a:stretch>
        </p:blipFill>
        <p:spPr>
          <a:xfrm>
            <a:off x="1555271" y="1094331"/>
            <a:ext cx="9364980" cy="5628693"/>
          </a:xfrm>
          <a:prstGeom prst="rect">
            <a:avLst/>
          </a:prstGeom>
        </p:spPr>
      </p:pic>
    </p:spTree>
    <p:extLst>
      <p:ext uri="{BB962C8B-B14F-4D97-AF65-F5344CB8AC3E}">
        <p14:creationId xmlns:p14="http://schemas.microsoft.com/office/powerpoint/2010/main" val="9465341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p:txBody>
          <a:bodyPr/>
          <a:lstStyle/>
          <a:p>
            <a:r>
              <a:rPr lang="en-US" b="1" dirty="0"/>
              <a:t>3 steps</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35</a:t>
            </a:fld>
            <a:endParaRPr lang="en-US"/>
          </a:p>
        </p:txBody>
      </p:sp>
      <p:pic>
        <p:nvPicPr>
          <p:cNvPr id="6" name="Picture 5">
            <a:extLst>
              <a:ext uri="{FF2B5EF4-FFF2-40B4-BE49-F238E27FC236}">
                <a16:creationId xmlns:a16="http://schemas.microsoft.com/office/drawing/2014/main" id="{8337BB01-BCAE-DD4A-8EEF-050D88F11BA1}"/>
              </a:ext>
            </a:extLst>
          </p:cNvPr>
          <p:cNvPicPr>
            <a:picLocks noChangeAspect="1"/>
          </p:cNvPicPr>
          <p:nvPr/>
        </p:nvPicPr>
        <p:blipFill>
          <a:blip r:embed="rId3"/>
          <a:stretch>
            <a:fillRect/>
          </a:stretch>
        </p:blipFill>
        <p:spPr>
          <a:xfrm>
            <a:off x="-165100" y="-232469"/>
            <a:ext cx="12611099" cy="7302302"/>
          </a:xfrm>
          <a:prstGeom prst="rect">
            <a:avLst/>
          </a:prstGeom>
        </p:spPr>
      </p:pic>
    </p:spTree>
    <p:extLst>
      <p:ext uri="{BB962C8B-B14F-4D97-AF65-F5344CB8AC3E}">
        <p14:creationId xmlns:p14="http://schemas.microsoft.com/office/powerpoint/2010/main" val="2862583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Flow – Step 2a</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36</a:t>
            </a:fld>
            <a:endParaRPr lang="en-US"/>
          </a:p>
        </p:txBody>
      </p:sp>
      <p:pic>
        <p:nvPicPr>
          <p:cNvPr id="5" name="Picture 4">
            <a:extLst>
              <a:ext uri="{FF2B5EF4-FFF2-40B4-BE49-F238E27FC236}">
                <a16:creationId xmlns:a16="http://schemas.microsoft.com/office/drawing/2014/main" id="{64A76FFB-9A5F-634E-A6D4-EFBC8D359699}"/>
              </a:ext>
            </a:extLst>
          </p:cNvPr>
          <p:cNvPicPr>
            <a:picLocks noChangeAspect="1"/>
          </p:cNvPicPr>
          <p:nvPr/>
        </p:nvPicPr>
        <p:blipFill rotWithShape="1">
          <a:blip r:embed="rId3"/>
          <a:srcRect l="14" r="-42" b="9335"/>
          <a:stretch/>
        </p:blipFill>
        <p:spPr>
          <a:xfrm>
            <a:off x="-460943" y="-139700"/>
            <a:ext cx="13000415" cy="6997700"/>
          </a:xfrm>
          <a:prstGeom prst="rect">
            <a:avLst/>
          </a:prstGeom>
        </p:spPr>
      </p:pic>
    </p:spTree>
    <p:extLst>
      <p:ext uri="{BB962C8B-B14F-4D97-AF65-F5344CB8AC3E}">
        <p14:creationId xmlns:p14="http://schemas.microsoft.com/office/powerpoint/2010/main" val="615812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Flow 2b</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37</a:t>
            </a:fld>
            <a:endParaRPr lang="en-US"/>
          </a:p>
        </p:txBody>
      </p:sp>
      <p:pic>
        <p:nvPicPr>
          <p:cNvPr id="5" name="Picture 4">
            <a:extLst>
              <a:ext uri="{FF2B5EF4-FFF2-40B4-BE49-F238E27FC236}">
                <a16:creationId xmlns:a16="http://schemas.microsoft.com/office/drawing/2014/main" id="{73B70C32-4008-8540-8664-7D50D1573EFD}"/>
              </a:ext>
            </a:extLst>
          </p:cNvPr>
          <p:cNvPicPr>
            <a:picLocks noChangeAspect="1"/>
          </p:cNvPicPr>
          <p:nvPr/>
        </p:nvPicPr>
        <p:blipFill>
          <a:blip r:embed="rId3"/>
          <a:stretch>
            <a:fillRect/>
          </a:stretch>
        </p:blipFill>
        <p:spPr>
          <a:xfrm>
            <a:off x="-559951" y="-812799"/>
            <a:ext cx="13311902" cy="7883530"/>
          </a:xfrm>
          <a:prstGeom prst="rect">
            <a:avLst/>
          </a:prstGeom>
        </p:spPr>
      </p:pic>
    </p:spTree>
    <p:extLst>
      <p:ext uri="{BB962C8B-B14F-4D97-AF65-F5344CB8AC3E}">
        <p14:creationId xmlns:p14="http://schemas.microsoft.com/office/powerpoint/2010/main" val="2766740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38</a:t>
            </a:fld>
            <a:endParaRPr lang="en-US"/>
          </a:p>
        </p:txBody>
      </p:sp>
      <p:pic>
        <p:nvPicPr>
          <p:cNvPr id="5" name="Picture 4">
            <a:extLst>
              <a:ext uri="{FF2B5EF4-FFF2-40B4-BE49-F238E27FC236}">
                <a16:creationId xmlns:a16="http://schemas.microsoft.com/office/drawing/2014/main" id="{8E47D6ED-2F0F-414A-9821-95960FA602FC}"/>
              </a:ext>
            </a:extLst>
          </p:cNvPr>
          <p:cNvPicPr>
            <a:picLocks noChangeAspect="1"/>
          </p:cNvPicPr>
          <p:nvPr/>
        </p:nvPicPr>
        <p:blipFill>
          <a:blip r:embed="rId3"/>
          <a:stretch>
            <a:fillRect/>
          </a:stretch>
        </p:blipFill>
        <p:spPr>
          <a:xfrm>
            <a:off x="-184150" y="-541085"/>
            <a:ext cx="13347700" cy="7940170"/>
          </a:xfrm>
          <a:prstGeom prst="rect">
            <a:avLst/>
          </a:prstGeom>
        </p:spPr>
      </p:pic>
    </p:spTree>
    <p:extLst>
      <p:ext uri="{BB962C8B-B14F-4D97-AF65-F5344CB8AC3E}">
        <p14:creationId xmlns:p14="http://schemas.microsoft.com/office/powerpoint/2010/main" val="4191846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39</a:t>
            </a:fld>
            <a:endParaRPr lang="en-US"/>
          </a:p>
        </p:txBody>
      </p:sp>
      <p:pic>
        <p:nvPicPr>
          <p:cNvPr id="6" name="Picture 5">
            <a:extLst>
              <a:ext uri="{FF2B5EF4-FFF2-40B4-BE49-F238E27FC236}">
                <a16:creationId xmlns:a16="http://schemas.microsoft.com/office/drawing/2014/main" id="{E5301E56-97F7-984B-A424-351F16149C1B}"/>
              </a:ext>
            </a:extLst>
          </p:cNvPr>
          <p:cNvPicPr>
            <a:picLocks noChangeAspect="1"/>
          </p:cNvPicPr>
          <p:nvPr/>
        </p:nvPicPr>
        <p:blipFill>
          <a:blip r:embed="rId3"/>
          <a:stretch>
            <a:fillRect/>
          </a:stretch>
        </p:blipFill>
        <p:spPr>
          <a:xfrm>
            <a:off x="0" y="-317500"/>
            <a:ext cx="12908860" cy="7670800"/>
          </a:xfrm>
          <a:prstGeom prst="rect">
            <a:avLst/>
          </a:prstGeom>
        </p:spPr>
      </p:pic>
    </p:spTree>
    <p:extLst>
      <p:ext uri="{BB962C8B-B14F-4D97-AF65-F5344CB8AC3E}">
        <p14:creationId xmlns:p14="http://schemas.microsoft.com/office/powerpoint/2010/main" val="3223321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7BBFA8-67ED-0B41-9CB3-0B6F645CA1C8}"/>
              </a:ext>
            </a:extLst>
          </p:cNvPr>
          <p:cNvSpPr>
            <a:spLocks noGrp="1"/>
          </p:cNvSpPr>
          <p:nvPr>
            <p:ph type="sldNum" sz="quarter" idx="10"/>
          </p:nvPr>
        </p:nvSpPr>
        <p:spPr/>
        <p:txBody>
          <a:bodyPr/>
          <a:lstStyle/>
          <a:p>
            <a:fld id="{D0BE6F14-FF48-0F4F-A8AA-2E3F25371E4A}" type="slidenum">
              <a:rPr lang="en-US" smtClean="0"/>
              <a:pPr/>
              <a:t>4</a:t>
            </a:fld>
            <a:endParaRPr lang="en-US" dirty="0"/>
          </a:p>
        </p:txBody>
      </p:sp>
      <p:sp>
        <p:nvSpPr>
          <p:cNvPr id="4" name="Footer Placeholder 3">
            <a:extLst>
              <a:ext uri="{FF2B5EF4-FFF2-40B4-BE49-F238E27FC236}">
                <a16:creationId xmlns:a16="http://schemas.microsoft.com/office/drawing/2014/main" id="{4168CE85-D77A-E641-B392-DAC8B485092D}"/>
              </a:ext>
            </a:extLst>
          </p:cNvPr>
          <p:cNvSpPr>
            <a:spLocks noGrp="1"/>
          </p:cNvSpPr>
          <p:nvPr>
            <p:ph type="ftr" sz="quarter" idx="11"/>
          </p:nvPr>
        </p:nvSpPr>
        <p:spPr/>
        <p:txBody>
          <a:bodyPr/>
          <a:lstStyle/>
          <a:p>
            <a:r>
              <a:rPr lang="de-DE"/>
              <a:t>GTM Partnership, DBG Developer Engagement / © 2018 IBM Corporation</a:t>
            </a:r>
            <a:endParaRPr lang="en-US" dirty="0"/>
          </a:p>
        </p:txBody>
      </p:sp>
      <p:sp>
        <p:nvSpPr>
          <p:cNvPr id="6" name="Text Placeholder 5">
            <a:extLst>
              <a:ext uri="{FF2B5EF4-FFF2-40B4-BE49-F238E27FC236}">
                <a16:creationId xmlns:a16="http://schemas.microsoft.com/office/drawing/2014/main" id="{07465C73-D9B4-704B-AE1E-DD71A1ED0A25}"/>
              </a:ext>
            </a:extLst>
          </p:cNvPr>
          <p:cNvSpPr>
            <a:spLocks noGrp="1"/>
          </p:cNvSpPr>
          <p:nvPr>
            <p:ph type="body" sz="quarter" idx="13"/>
          </p:nvPr>
        </p:nvSpPr>
        <p:spPr>
          <a:xfrm>
            <a:off x="304800" y="319617"/>
            <a:ext cx="5486400" cy="400049"/>
          </a:xfrm>
        </p:spPr>
        <p:txBody>
          <a:bodyPr/>
          <a:lstStyle/>
          <a:p>
            <a:r>
              <a:rPr lang="en-US" dirty="0"/>
              <a:t>PUBLIC VS PRIVATE blockchains</a:t>
            </a:r>
          </a:p>
        </p:txBody>
      </p:sp>
      <p:graphicFrame>
        <p:nvGraphicFramePr>
          <p:cNvPr id="9" name="Table 8">
            <a:extLst>
              <a:ext uri="{FF2B5EF4-FFF2-40B4-BE49-F238E27FC236}">
                <a16:creationId xmlns:a16="http://schemas.microsoft.com/office/drawing/2014/main" id="{7D6F699D-7193-4B4B-B4B3-612FDF0BC6C0}"/>
              </a:ext>
            </a:extLst>
          </p:cNvPr>
          <p:cNvGraphicFramePr>
            <a:graphicFrameLocks noGrp="1"/>
          </p:cNvGraphicFramePr>
          <p:nvPr>
            <p:extLst>
              <p:ext uri="{D42A27DB-BD31-4B8C-83A1-F6EECF244321}">
                <p14:modId xmlns:p14="http://schemas.microsoft.com/office/powerpoint/2010/main" val="757152971"/>
              </p:ext>
            </p:extLst>
          </p:nvPr>
        </p:nvGraphicFramePr>
        <p:xfrm>
          <a:off x="2623671" y="1005840"/>
          <a:ext cx="8127999" cy="6309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907037489"/>
                    </a:ext>
                  </a:extLst>
                </a:gridCol>
                <a:gridCol w="2709333">
                  <a:extLst>
                    <a:ext uri="{9D8B030D-6E8A-4147-A177-3AD203B41FA5}">
                      <a16:colId xmlns:a16="http://schemas.microsoft.com/office/drawing/2014/main" val="3429649318"/>
                    </a:ext>
                  </a:extLst>
                </a:gridCol>
                <a:gridCol w="2709333">
                  <a:extLst>
                    <a:ext uri="{9D8B030D-6E8A-4147-A177-3AD203B41FA5}">
                      <a16:colId xmlns:a16="http://schemas.microsoft.com/office/drawing/2014/main" val="3242772943"/>
                    </a:ext>
                  </a:extLst>
                </a:gridCol>
              </a:tblGrid>
              <a:tr h="370840">
                <a:tc>
                  <a:txBody>
                    <a:bodyPr/>
                    <a:lstStyle/>
                    <a:p>
                      <a:endParaRPr lang="en-US" dirty="0"/>
                    </a:p>
                  </a:txBody>
                  <a:tcPr/>
                </a:tc>
                <a:tc>
                  <a:txBody>
                    <a:bodyPr/>
                    <a:lstStyle/>
                    <a:p>
                      <a:r>
                        <a:rPr lang="en-US" dirty="0"/>
                        <a:t>Public</a:t>
                      </a:r>
                    </a:p>
                  </a:txBody>
                  <a:tcPr/>
                </a:tc>
                <a:tc>
                  <a:txBody>
                    <a:bodyPr/>
                    <a:lstStyle/>
                    <a:p>
                      <a:r>
                        <a:rPr lang="en-US" dirty="0"/>
                        <a:t>Private</a:t>
                      </a:r>
                    </a:p>
                  </a:txBody>
                  <a:tcPr/>
                </a:tc>
                <a:extLst>
                  <a:ext uri="{0D108BD9-81ED-4DB2-BD59-A6C34878D82A}">
                    <a16:rowId xmlns:a16="http://schemas.microsoft.com/office/drawing/2014/main" val="2647450292"/>
                  </a:ext>
                </a:extLst>
              </a:tr>
              <a:tr h="370840">
                <a:tc>
                  <a:txBody>
                    <a:bodyPr/>
                    <a:lstStyle/>
                    <a:p>
                      <a:r>
                        <a:rPr lang="en-US" dirty="0"/>
                        <a:t>Access level</a:t>
                      </a:r>
                    </a:p>
                  </a:txBody>
                  <a:tcPr/>
                </a:tc>
                <a:tc>
                  <a:txBody>
                    <a:bodyPr/>
                    <a:lstStyle/>
                    <a:p>
                      <a:pPr marL="342900" indent="-342900">
                        <a:buFont typeface="Arial" panose="020B0604020202020204" pitchFamily="34" charset="0"/>
                        <a:buChar char="•"/>
                      </a:pPr>
                      <a:r>
                        <a:rPr lang="en-US" dirty="0"/>
                        <a:t>anyone</a:t>
                      </a:r>
                    </a:p>
                  </a:txBody>
                  <a:tcPr/>
                </a:tc>
                <a:tc>
                  <a:txBody>
                    <a:bodyPr/>
                    <a:lstStyle/>
                    <a:p>
                      <a:pPr marL="342900" indent="-342900">
                        <a:buFont typeface="Arial" panose="020B0604020202020204" pitchFamily="34" charset="0"/>
                        <a:buChar char="•"/>
                      </a:pPr>
                      <a:r>
                        <a:rPr lang="en-US" dirty="0"/>
                        <a:t>1-n organizations</a:t>
                      </a:r>
                    </a:p>
                  </a:txBody>
                  <a:tcPr/>
                </a:tc>
                <a:extLst>
                  <a:ext uri="{0D108BD9-81ED-4DB2-BD59-A6C34878D82A}">
                    <a16:rowId xmlns:a16="http://schemas.microsoft.com/office/drawing/2014/main" val="3270889847"/>
                  </a:ext>
                </a:extLst>
              </a:tr>
              <a:tr h="370840">
                <a:tc>
                  <a:txBody>
                    <a:bodyPr/>
                    <a:lstStyle/>
                    <a:p>
                      <a:r>
                        <a:rPr lang="en-US" dirty="0"/>
                        <a:t>Participation</a:t>
                      </a:r>
                    </a:p>
                  </a:txBody>
                  <a:tcPr/>
                </a:tc>
                <a:tc>
                  <a:txBody>
                    <a:bodyPr/>
                    <a:lstStyle/>
                    <a:p>
                      <a:pPr marL="342900" indent="-342900">
                        <a:buFont typeface="Arial" panose="020B0604020202020204" pitchFamily="34" charset="0"/>
                        <a:buChar char="•"/>
                      </a:pPr>
                      <a:r>
                        <a:rPr lang="en-US" dirty="0" err="1"/>
                        <a:t>Permissionless</a:t>
                      </a:r>
                      <a:endParaRPr lang="en-US" dirty="0"/>
                    </a:p>
                    <a:p>
                      <a:pPr marL="342900" indent="-342900">
                        <a:buFont typeface="Arial" panose="020B0604020202020204" pitchFamily="34" charset="0"/>
                        <a:buChar char="•"/>
                      </a:pPr>
                      <a:r>
                        <a:rPr lang="en-US" dirty="0"/>
                        <a:t>Anonymous</a:t>
                      </a:r>
                    </a:p>
                  </a:txBody>
                  <a:tcPr/>
                </a:tc>
                <a:tc>
                  <a:txBody>
                    <a:bodyPr/>
                    <a:lstStyle/>
                    <a:p>
                      <a:pPr marL="342900" indent="-342900">
                        <a:buFont typeface="Arial" panose="020B0604020202020204" pitchFamily="34" charset="0"/>
                        <a:buChar char="•"/>
                      </a:pPr>
                      <a:r>
                        <a:rPr lang="en-US" dirty="0"/>
                        <a:t>Permissioned</a:t>
                      </a:r>
                    </a:p>
                    <a:p>
                      <a:pPr marL="342900" indent="-342900">
                        <a:buFont typeface="Arial" panose="020B0604020202020204" pitchFamily="34" charset="0"/>
                        <a:buChar char="•"/>
                      </a:pPr>
                      <a:r>
                        <a:rPr lang="en-US" dirty="0"/>
                        <a:t>Identities are known</a:t>
                      </a:r>
                    </a:p>
                    <a:p>
                      <a:pPr marL="342900" indent="-342900">
                        <a:buFont typeface="Arial" panose="020B0604020202020204" pitchFamily="34" charset="0"/>
                        <a:buChar char="•"/>
                      </a:pPr>
                      <a:r>
                        <a:rPr lang="en-US" dirty="0"/>
                        <a:t>Pre approved participants invited</a:t>
                      </a:r>
                    </a:p>
                  </a:txBody>
                  <a:tcPr/>
                </a:tc>
                <a:extLst>
                  <a:ext uri="{0D108BD9-81ED-4DB2-BD59-A6C34878D82A}">
                    <a16:rowId xmlns:a16="http://schemas.microsoft.com/office/drawing/2014/main" val="862066774"/>
                  </a:ext>
                </a:extLst>
              </a:tr>
              <a:tr h="370840">
                <a:tc>
                  <a:txBody>
                    <a:bodyPr/>
                    <a:lstStyle/>
                    <a:p>
                      <a:r>
                        <a:rPr lang="en-US" dirty="0"/>
                        <a:t>Security / Consensus</a:t>
                      </a:r>
                    </a:p>
                  </a:txBody>
                  <a:tcPr/>
                </a:tc>
                <a:tc>
                  <a:txBody>
                    <a:bodyPr/>
                    <a:lstStyle/>
                    <a:p>
                      <a:pPr marL="342900" indent="-342900">
                        <a:buFont typeface="Arial" panose="020B0604020202020204" pitchFamily="34" charset="0"/>
                        <a:buChar char="•"/>
                      </a:pPr>
                      <a:r>
                        <a:rPr lang="en-US" dirty="0"/>
                        <a:t>POW</a:t>
                      </a:r>
                    </a:p>
                    <a:p>
                      <a:pPr marL="342900" indent="-342900">
                        <a:buFont typeface="Arial" panose="020B0604020202020204" pitchFamily="34" charset="0"/>
                        <a:buChar char="•"/>
                      </a:pPr>
                      <a:r>
                        <a:rPr lang="en-US" dirty="0"/>
                        <a:t>POS</a:t>
                      </a:r>
                    </a:p>
                    <a:p>
                      <a:endParaRPr lang="en-US" dirty="0"/>
                    </a:p>
                  </a:txBody>
                  <a:tcPr/>
                </a:tc>
                <a:tc>
                  <a:txBody>
                    <a:bodyPr/>
                    <a:lstStyle/>
                    <a:p>
                      <a:pPr marL="342900" indent="-342900">
                        <a:buFont typeface="Arial" panose="020B0604020202020204" pitchFamily="34" charset="0"/>
                        <a:buChar char="•"/>
                      </a:pPr>
                      <a:r>
                        <a:rPr lang="en-US" dirty="0"/>
                        <a:t>Voting</a:t>
                      </a:r>
                    </a:p>
                  </a:txBody>
                  <a:tcPr/>
                </a:tc>
                <a:extLst>
                  <a:ext uri="{0D108BD9-81ED-4DB2-BD59-A6C34878D82A}">
                    <a16:rowId xmlns:a16="http://schemas.microsoft.com/office/drawing/2014/main" val="3239768873"/>
                  </a:ext>
                </a:extLst>
              </a:tr>
              <a:tr h="370840">
                <a:tc>
                  <a:txBody>
                    <a:bodyPr/>
                    <a:lstStyle/>
                    <a:p>
                      <a:r>
                        <a:rPr lang="en-US" dirty="0"/>
                        <a:t>Performance</a:t>
                      </a:r>
                    </a:p>
                  </a:txBody>
                  <a:tcPr/>
                </a:tc>
                <a:tc>
                  <a:txBody>
                    <a:bodyPr/>
                    <a:lstStyle/>
                    <a:p>
                      <a:pPr marL="342900" indent="-342900">
                        <a:buFont typeface="Arial" panose="020B0604020202020204" pitchFamily="34" charset="0"/>
                        <a:buChar char="•"/>
                      </a:pPr>
                      <a:r>
                        <a:rPr lang="en-US" dirty="0"/>
                        <a:t>Single chain - Slow</a:t>
                      </a:r>
                    </a:p>
                  </a:txBody>
                  <a:tcPr/>
                </a:tc>
                <a:tc>
                  <a:txBody>
                    <a:bodyPr/>
                    <a:lstStyle/>
                    <a:p>
                      <a:pPr marL="342900" indent="-342900">
                        <a:buFont typeface="Arial" panose="020B0604020202020204" pitchFamily="34" charset="0"/>
                        <a:buChar char="•"/>
                      </a:pPr>
                      <a:r>
                        <a:rPr lang="en-US" dirty="0"/>
                        <a:t>Lighter/ Channel - Segmented chains Fast</a:t>
                      </a:r>
                    </a:p>
                  </a:txBody>
                  <a:tcPr/>
                </a:tc>
                <a:extLst>
                  <a:ext uri="{0D108BD9-81ED-4DB2-BD59-A6C34878D82A}">
                    <a16:rowId xmlns:a16="http://schemas.microsoft.com/office/drawing/2014/main" val="2161626592"/>
                  </a:ext>
                </a:extLst>
              </a:tr>
            </a:tbl>
          </a:graphicData>
        </a:graphic>
      </p:graphicFrame>
    </p:spTree>
    <p:extLst>
      <p:ext uri="{BB962C8B-B14F-4D97-AF65-F5344CB8AC3E}">
        <p14:creationId xmlns:p14="http://schemas.microsoft.com/office/powerpoint/2010/main" val="24287076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40</a:t>
            </a:fld>
            <a:endParaRPr lang="en-US"/>
          </a:p>
        </p:txBody>
      </p:sp>
      <p:pic>
        <p:nvPicPr>
          <p:cNvPr id="5" name="Picture 4">
            <a:extLst>
              <a:ext uri="{FF2B5EF4-FFF2-40B4-BE49-F238E27FC236}">
                <a16:creationId xmlns:a16="http://schemas.microsoft.com/office/drawing/2014/main" id="{F84EA99F-5D99-C74F-8DAE-D59E921EA793}"/>
              </a:ext>
            </a:extLst>
          </p:cNvPr>
          <p:cNvPicPr>
            <a:picLocks noChangeAspect="1"/>
          </p:cNvPicPr>
          <p:nvPr/>
        </p:nvPicPr>
        <p:blipFill>
          <a:blip r:embed="rId3"/>
          <a:stretch>
            <a:fillRect/>
          </a:stretch>
        </p:blipFill>
        <p:spPr>
          <a:xfrm>
            <a:off x="-1" y="-95250"/>
            <a:ext cx="12517489" cy="7321550"/>
          </a:xfrm>
          <a:prstGeom prst="rect">
            <a:avLst/>
          </a:prstGeom>
        </p:spPr>
      </p:pic>
    </p:spTree>
    <p:extLst>
      <p:ext uri="{BB962C8B-B14F-4D97-AF65-F5344CB8AC3E}">
        <p14:creationId xmlns:p14="http://schemas.microsoft.com/office/powerpoint/2010/main" val="38676657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41D7-07A2-3F43-ABF8-D93851345D68}"/>
              </a:ext>
            </a:extLst>
          </p:cNvPr>
          <p:cNvSpPr>
            <a:spLocks noGrp="1"/>
          </p:cNvSpPr>
          <p:nvPr>
            <p:ph type="title"/>
          </p:nvPr>
        </p:nvSpPr>
        <p:spPr>
          <a:xfrm>
            <a:off x="304799" y="268225"/>
            <a:ext cx="11389217" cy="6027740"/>
          </a:xfrm>
        </p:spPr>
        <p:txBody>
          <a:bodyPr/>
          <a:lstStyle/>
          <a:p>
            <a:r>
              <a:rPr lang="en-US" dirty="0">
                <a:solidFill>
                  <a:schemeClr val="bg1"/>
                </a:solidFill>
              </a:rPr>
              <a:t>CODE</a:t>
            </a: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endParaRPr lang="en-US" dirty="0">
              <a:solidFill>
                <a:schemeClr val="bg1"/>
              </a:solidFill>
            </a:endParaRPr>
          </a:p>
        </p:txBody>
      </p:sp>
      <p:sp>
        <p:nvSpPr>
          <p:cNvPr id="3" name="Slide Number Placeholder 2">
            <a:extLst>
              <a:ext uri="{FF2B5EF4-FFF2-40B4-BE49-F238E27FC236}">
                <a16:creationId xmlns:a16="http://schemas.microsoft.com/office/drawing/2014/main" id="{F1D9807A-999D-0147-AEB1-0D8E1FF0FE8D}"/>
              </a:ext>
            </a:extLst>
          </p:cNvPr>
          <p:cNvSpPr>
            <a:spLocks noGrp="1"/>
          </p:cNvSpPr>
          <p:nvPr>
            <p:ph type="sldNum" sz="quarter" idx="10"/>
          </p:nvPr>
        </p:nvSpPr>
        <p:spPr/>
        <p:txBody>
          <a:bodyPr/>
          <a:lstStyle/>
          <a:p>
            <a:fld id="{3FD999D4-B456-9943-89B7-30D56181CE18}" type="slidenum">
              <a:rPr lang="en-US" smtClean="0"/>
              <a:t>41</a:t>
            </a:fld>
            <a:endParaRPr lang="en-US"/>
          </a:p>
        </p:txBody>
      </p:sp>
      <p:pic>
        <p:nvPicPr>
          <p:cNvPr id="7" name="Picture 6">
            <a:extLst>
              <a:ext uri="{FF2B5EF4-FFF2-40B4-BE49-F238E27FC236}">
                <a16:creationId xmlns:a16="http://schemas.microsoft.com/office/drawing/2014/main" id="{7D1C8F39-BBA0-3249-B8BB-014F9415A770}"/>
              </a:ext>
            </a:extLst>
          </p:cNvPr>
          <p:cNvPicPr>
            <a:picLocks noChangeAspect="1"/>
          </p:cNvPicPr>
          <p:nvPr/>
        </p:nvPicPr>
        <p:blipFill>
          <a:blip r:embed="rId3"/>
          <a:stretch>
            <a:fillRect/>
          </a:stretch>
        </p:blipFill>
        <p:spPr>
          <a:xfrm>
            <a:off x="2349817" y="1028544"/>
            <a:ext cx="2467895" cy="2577579"/>
          </a:xfrm>
          <a:prstGeom prst="rect">
            <a:avLst/>
          </a:prstGeom>
        </p:spPr>
      </p:pic>
      <p:pic>
        <p:nvPicPr>
          <p:cNvPr id="6" name="Picture 5">
            <a:extLst>
              <a:ext uri="{FF2B5EF4-FFF2-40B4-BE49-F238E27FC236}">
                <a16:creationId xmlns:a16="http://schemas.microsoft.com/office/drawing/2014/main" id="{4C65A4B4-64E9-D84C-AA03-183A7305821E}"/>
              </a:ext>
            </a:extLst>
          </p:cNvPr>
          <p:cNvPicPr>
            <a:picLocks noChangeAspect="1"/>
          </p:cNvPicPr>
          <p:nvPr/>
        </p:nvPicPr>
        <p:blipFill>
          <a:blip r:embed="rId3"/>
          <a:stretch>
            <a:fillRect/>
          </a:stretch>
        </p:blipFill>
        <p:spPr>
          <a:xfrm>
            <a:off x="7086600" y="1943099"/>
            <a:ext cx="1104581" cy="1153673"/>
          </a:xfrm>
          <a:prstGeom prst="rect">
            <a:avLst/>
          </a:prstGeom>
        </p:spPr>
      </p:pic>
      <p:pic>
        <p:nvPicPr>
          <p:cNvPr id="8" name="Picture 7">
            <a:extLst>
              <a:ext uri="{FF2B5EF4-FFF2-40B4-BE49-F238E27FC236}">
                <a16:creationId xmlns:a16="http://schemas.microsoft.com/office/drawing/2014/main" id="{D2E851A3-A918-EF49-91F3-DEEA9B0058A3}"/>
              </a:ext>
            </a:extLst>
          </p:cNvPr>
          <p:cNvPicPr>
            <a:picLocks noChangeAspect="1"/>
          </p:cNvPicPr>
          <p:nvPr/>
        </p:nvPicPr>
        <p:blipFill>
          <a:blip r:embed="rId3"/>
          <a:stretch>
            <a:fillRect/>
          </a:stretch>
        </p:blipFill>
        <p:spPr>
          <a:xfrm>
            <a:off x="8191181" y="3096772"/>
            <a:ext cx="1104581" cy="1153673"/>
          </a:xfrm>
          <a:prstGeom prst="rect">
            <a:avLst/>
          </a:prstGeom>
        </p:spPr>
      </p:pic>
      <p:pic>
        <p:nvPicPr>
          <p:cNvPr id="9" name="Picture 8">
            <a:extLst>
              <a:ext uri="{FF2B5EF4-FFF2-40B4-BE49-F238E27FC236}">
                <a16:creationId xmlns:a16="http://schemas.microsoft.com/office/drawing/2014/main" id="{B05C2C0B-A5A5-DB49-86B4-B35E4CF0C224}"/>
              </a:ext>
            </a:extLst>
          </p:cNvPr>
          <p:cNvPicPr>
            <a:picLocks noChangeAspect="1"/>
          </p:cNvPicPr>
          <p:nvPr/>
        </p:nvPicPr>
        <p:blipFill>
          <a:blip r:embed="rId3"/>
          <a:stretch>
            <a:fillRect/>
          </a:stretch>
        </p:blipFill>
        <p:spPr>
          <a:xfrm>
            <a:off x="6248400" y="3184392"/>
            <a:ext cx="1104581" cy="1153673"/>
          </a:xfrm>
          <a:prstGeom prst="rect">
            <a:avLst/>
          </a:prstGeom>
        </p:spPr>
      </p:pic>
    </p:spTree>
    <p:extLst>
      <p:ext uri="{BB962C8B-B14F-4D97-AF65-F5344CB8AC3E}">
        <p14:creationId xmlns:p14="http://schemas.microsoft.com/office/powerpoint/2010/main" val="13798746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B0220D-7679-5A47-BA15-6AB7031AC485}"/>
              </a:ext>
            </a:extLst>
          </p:cNvPr>
          <p:cNvSpPr>
            <a:spLocks noGrp="1"/>
          </p:cNvSpPr>
          <p:nvPr>
            <p:ph type="sldNum" sz="quarter" idx="10"/>
          </p:nvPr>
        </p:nvSpPr>
        <p:spPr/>
        <p:txBody>
          <a:bodyPr/>
          <a:lstStyle/>
          <a:p>
            <a:fld id="{D0BE6F14-FF48-0F4F-A8AA-2E3F25371E4A}" type="slidenum">
              <a:rPr lang="en-US" smtClean="0"/>
              <a:pPr/>
              <a:t>42</a:t>
            </a:fld>
            <a:endParaRPr lang="en-US"/>
          </a:p>
        </p:txBody>
      </p:sp>
      <p:sp>
        <p:nvSpPr>
          <p:cNvPr id="4" name="TextBox 3">
            <a:extLst>
              <a:ext uri="{FF2B5EF4-FFF2-40B4-BE49-F238E27FC236}">
                <a16:creationId xmlns:a16="http://schemas.microsoft.com/office/drawing/2014/main" id="{43D5134C-917B-6B4D-8D6D-30593DD7AF61}"/>
              </a:ext>
            </a:extLst>
          </p:cNvPr>
          <p:cNvSpPr txBox="1"/>
          <p:nvPr/>
        </p:nvSpPr>
        <p:spPr>
          <a:xfrm>
            <a:off x="1900112" y="755377"/>
            <a:ext cx="9509760" cy="6740307"/>
          </a:xfrm>
          <a:prstGeom prst="rect">
            <a:avLst/>
          </a:prstGeom>
          <a:noFill/>
        </p:spPr>
        <p:txBody>
          <a:bodyPr wrap="square" rtlCol="0">
            <a:spAutoFit/>
          </a:bodyPr>
          <a:lstStyle/>
          <a:p>
            <a:r>
              <a:rPr lang="en-US" sz="1600" b="1" dirty="0">
                <a:solidFill>
                  <a:schemeClr val="bg1"/>
                </a:solidFill>
              </a:rPr>
              <a:t>Hyperledger Fabric Tutorials</a:t>
            </a:r>
            <a:br>
              <a:rPr lang="en-US" sz="1600" dirty="0">
                <a:solidFill>
                  <a:schemeClr val="bg1"/>
                </a:solidFill>
              </a:rPr>
            </a:br>
            <a:r>
              <a:rPr lang="en-US" sz="1600" dirty="0">
                <a:solidFill>
                  <a:schemeClr val="bg1"/>
                </a:solidFill>
              </a:rPr>
              <a:t>Private Data Tutorial Marble Data</a:t>
            </a:r>
            <a:br>
              <a:rPr lang="en-US" sz="1600" dirty="0">
                <a:solidFill>
                  <a:schemeClr val="bg1"/>
                </a:solidFill>
              </a:rPr>
            </a:br>
            <a:r>
              <a:rPr lang="en-US" sz="1600" dirty="0">
                <a:solidFill>
                  <a:schemeClr val="bg1"/>
                </a:solidFill>
                <a:hlinkClick r:id="rId2"/>
              </a:rPr>
              <a:t>https://hyperledger-fabric.readthedocs.io/en/release-1.4/private_data_tutorial.html</a:t>
            </a:r>
            <a:br>
              <a:rPr lang="en-US" sz="1600" dirty="0">
                <a:solidFill>
                  <a:schemeClr val="bg1"/>
                </a:solidFill>
              </a:rPr>
            </a:br>
            <a:br>
              <a:rPr lang="en-US" sz="1600" dirty="0">
                <a:solidFill>
                  <a:schemeClr val="bg1"/>
                </a:solidFill>
              </a:rPr>
            </a:br>
            <a:r>
              <a:rPr lang="en-US" sz="1600" b="1" dirty="0">
                <a:solidFill>
                  <a:schemeClr val="bg1"/>
                </a:solidFill>
              </a:rPr>
              <a:t>IBM Code Patterns  [ </a:t>
            </a:r>
            <a:r>
              <a:rPr lang="en-US" sz="1600" dirty="0">
                <a:solidFill>
                  <a:schemeClr val="bg1"/>
                </a:solidFill>
                <a:hlinkClick r:id="rId3"/>
              </a:rPr>
              <a:t>https://developer.ibm.com</a:t>
            </a:r>
            <a:r>
              <a:rPr lang="en-US" sz="1600" dirty="0">
                <a:solidFill>
                  <a:schemeClr val="bg1"/>
                </a:solidFill>
              </a:rPr>
              <a:t> ]</a:t>
            </a:r>
          </a:p>
          <a:p>
            <a:r>
              <a:rPr lang="en-US" sz="1600" dirty="0">
                <a:solidFill>
                  <a:schemeClr val="bg1"/>
                </a:solidFill>
              </a:rPr>
              <a:t>Build your first private blockchain network on </a:t>
            </a:r>
            <a:r>
              <a:rPr lang="en-US" sz="1600" dirty="0" err="1">
                <a:solidFill>
                  <a:schemeClr val="bg1"/>
                </a:solidFill>
              </a:rPr>
              <a:t>InterPlanetary</a:t>
            </a:r>
            <a:r>
              <a:rPr lang="en-US" sz="1600" dirty="0">
                <a:solidFill>
                  <a:schemeClr val="bg1"/>
                </a:solidFill>
              </a:rPr>
              <a:t> File System</a:t>
            </a:r>
          </a:p>
          <a:p>
            <a:r>
              <a:rPr lang="en-US" sz="1600" dirty="0">
                <a:solidFill>
                  <a:schemeClr val="bg1"/>
                </a:solidFill>
              </a:rPr>
              <a:t>Comprehensive storage solution addresses data loss, duplication, tampering problems, and more</a:t>
            </a:r>
          </a:p>
          <a:p>
            <a:r>
              <a:rPr lang="en-US" sz="1600" dirty="0">
                <a:solidFill>
                  <a:schemeClr val="bg1"/>
                </a:solidFill>
                <a:hlinkClick r:id="rId4"/>
              </a:rPr>
              <a:t>https://developer.ibm.com/patterns/build-first-private-blockchain-network-interplanetary-file-system/</a:t>
            </a:r>
            <a:endParaRPr lang="en-US" sz="1600" dirty="0">
              <a:solidFill>
                <a:schemeClr val="bg1"/>
              </a:solidFill>
            </a:endParaRPr>
          </a:p>
          <a:p>
            <a:endParaRPr lang="en-US" sz="1600" dirty="0">
              <a:solidFill>
                <a:schemeClr val="bg1"/>
              </a:solidFill>
            </a:endParaRPr>
          </a:p>
          <a:p>
            <a:r>
              <a:rPr lang="en-US" sz="1600" dirty="0">
                <a:solidFill>
                  <a:schemeClr val="bg1"/>
                </a:solidFill>
              </a:rPr>
              <a:t>Medical Data using IBM Cloud IBPv2</a:t>
            </a:r>
            <a:br>
              <a:rPr lang="en-US" sz="1600" dirty="0">
                <a:solidFill>
                  <a:schemeClr val="bg1"/>
                </a:solidFill>
              </a:rPr>
            </a:br>
            <a:r>
              <a:rPr lang="en-US" sz="1600" dirty="0">
                <a:solidFill>
                  <a:schemeClr val="bg1"/>
                </a:solidFill>
                <a:hlinkClick r:id="rId5"/>
              </a:rPr>
              <a:t>https://developer.ibm.com/patterns/storing-private-data-off-chain-using-blockchain-think-healthcare-use-case</a:t>
            </a:r>
            <a:endParaRPr lang="en-US" sz="1600" dirty="0">
              <a:solidFill>
                <a:schemeClr val="bg1"/>
              </a:solidFill>
            </a:endParaRPr>
          </a:p>
          <a:p>
            <a:endParaRPr lang="en-US" sz="1600" u="sng" dirty="0">
              <a:hlinkClick r:id="rId6">
                <a:extLst>
                  <a:ext uri="{A12FA001-AC4F-418D-AE19-62706E023703}">
                    <ahyp:hlinkClr xmlns:ahyp="http://schemas.microsoft.com/office/drawing/2018/hyperlinkcolor" val="tx"/>
                  </a:ext>
                </a:extLst>
              </a:hlinkClick>
            </a:endParaRPr>
          </a:p>
          <a:p>
            <a:r>
              <a:rPr lang="en-US" sz="1600" dirty="0">
                <a:solidFill>
                  <a:schemeClr val="bg1"/>
                </a:solidFill>
              </a:rPr>
              <a:t>IBM </a:t>
            </a:r>
            <a:r>
              <a:rPr lang="en-US" sz="1600" dirty="0" err="1">
                <a:solidFill>
                  <a:schemeClr val="bg1"/>
                </a:solidFill>
              </a:rPr>
              <a:t>LinuxONE</a:t>
            </a:r>
            <a:r>
              <a:rPr lang="en-US" sz="1600" dirty="0">
                <a:solidFill>
                  <a:schemeClr val="bg1"/>
                </a:solidFill>
              </a:rPr>
              <a:t> for dummies </a:t>
            </a:r>
            <a:endParaRPr lang="en-US" sz="1600" u="sng" dirty="0">
              <a:hlinkClick r:id="rId6">
                <a:extLst>
                  <a:ext uri="{A12FA001-AC4F-418D-AE19-62706E023703}">
                    <ahyp:hlinkClr xmlns:ahyp="http://schemas.microsoft.com/office/drawing/2018/hyperlinkcolor" val="tx"/>
                  </a:ext>
                </a:extLst>
              </a:hlinkClick>
            </a:endParaRPr>
          </a:p>
          <a:p>
            <a:r>
              <a:rPr lang="en-US" sz="1600" dirty="0">
                <a:solidFill>
                  <a:schemeClr val="accent2"/>
                </a:solidFill>
                <a:hlinkClick r:id="rId6">
                  <a:extLst>
                    <a:ext uri="{A12FA001-AC4F-418D-AE19-62706E023703}">
                      <ahyp:hlinkClr xmlns:ahyp="http://schemas.microsoft.com/office/drawing/2018/hyperlinkcolor" val="tx"/>
                    </a:ext>
                  </a:extLst>
                </a:hlinkClick>
              </a:rPr>
              <a:t>https://www.ibm.com/downloads/cas/LBOVYYJJ</a:t>
            </a:r>
          </a:p>
          <a:p>
            <a:endParaRPr lang="en-US" sz="1600" u="sng" dirty="0"/>
          </a:p>
          <a:p>
            <a:r>
              <a:rPr lang="en-US" sz="1600" dirty="0">
                <a:solidFill>
                  <a:schemeClr val="bg1"/>
                </a:solidFill>
              </a:rPr>
              <a:t>HLF security audit process</a:t>
            </a:r>
            <a:br>
              <a:rPr lang="en-US" sz="1600" u="sng" dirty="0"/>
            </a:br>
            <a:r>
              <a:rPr lang="en-US" sz="1600" dirty="0">
                <a:hlinkClick r:id="rId7"/>
              </a:rPr>
              <a:t>https://www.hyperledger.org/blog/2018/02/07/hyperledger-fabric-1-0-release-process</a:t>
            </a:r>
            <a:endParaRPr lang="en-US" sz="1600" dirty="0"/>
          </a:p>
          <a:p>
            <a:endParaRPr lang="en-US" sz="1600" dirty="0"/>
          </a:p>
          <a:p>
            <a:r>
              <a:rPr lang="en-US" sz="1600" dirty="0"/>
              <a:t>Blockchains and </a:t>
            </a:r>
            <a:r>
              <a:rPr lang="en-US" sz="1600" dirty="0" err="1"/>
              <a:t>SmartContract</a:t>
            </a:r>
            <a:r>
              <a:rPr lang="en-US" sz="1600" dirty="0"/>
              <a:t> security - </a:t>
            </a:r>
            <a:r>
              <a:rPr lang="en-US" sz="1600" i="1" dirty="0"/>
              <a:t>Chris </a:t>
            </a:r>
            <a:r>
              <a:rPr lang="en-US" sz="1600" i="1" dirty="0" err="1"/>
              <a:t>Wysopal</a:t>
            </a:r>
            <a:r>
              <a:rPr lang="en-US" sz="1600" i="1" dirty="0"/>
              <a:t>, CTO  Veracode</a:t>
            </a:r>
            <a:endParaRPr lang="en-US" sz="1600" dirty="0"/>
          </a:p>
          <a:p>
            <a:r>
              <a:rPr lang="en-US" sz="1600" dirty="0">
                <a:hlinkClick r:id="rId8"/>
              </a:rPr>
              <a:t>https://</a:t>
            </a:r>
            <a:r>
              <a:rPr lang="en-US" sz="1600" dirty="0" err="1">
                <a:hlinkClick r:id="rId8"/>
              </a:rPr>
              <a:t>searchsecurity.techtarget.com</a:t>
            </a:r>
            <a:r>
              <a:rPr lang="en-US" sz="1600" dirty="0">
                <a:hlinkClick r:id="rId8"/>
              </a:rPr>
              <a:t>/news/252460033/Chris-</a:t>
            </a:r>
            <a:r>
              <a:rPr lang="en-US" sz="1600" dirty="0" err="1">
                <a:hlinkClick r:id="rId8"/>
              </a:rPr>
              <a:t>Wysopal</a:t>
            </a:r>
            <a:r>
              <a:rPr lang="en-US" sz="1600" dirty="0">
                <a:hlinkClick r:id="rId8"/>
              </a:rPr>
              <a:t>-talks-blockchain-hype-and-realistic-uses</a:t>
            </a:r>
            <a:endParaRPr lang="en-US" sz="1600" dirty="0"/>
          </a:p>
          <a:p>
            <a:endParaRPr lang="en-US" sz="1600" dirty="0"/>
          </a:p>
          <a:p>
            <a:endParaRPr lang="en-US" sz="1600" dirty="0"/>
          </a:p>
          <a:p>
            <a:endParaRPr lang="en-US" sz="1600" dirty="0"/>
          </a:p>
          <a:p>
            <a:endParaRPr lang="en-US" sz="1600" dirty="0"/>
          </a:p>
        </p:txBody>
      </p:sp>
      <p:sp>
        <p:nvSpPr>
          <p:cNvPr id="5" name="Title 7">
            <a:extLst>
              <a:ext uri="{FF2B5EF4-FFF2-40B4-BE49-F238E27FC236}">
                <a16:creationId xmlns:a16="http://schemas.microsoft.com/office/drawing/2014/main" id="{C9852617-B2C4-9B49-B93A-3D703885B391}"/>
              </a:ext>
            </a:extLst>
          </p:cNvPr>
          <p:cNvSpPr txBox="1">
            <a:spLocks/>
          </p:cNvSpPr>
          <p:nvPr/>
        </p:nvSpPr>
        <p:spPr>
          <a:xfrm>
            <a:off x="0" y="0"/>
            <a:ext cx="12191999" cy="483202"/>
          </a:xfrm>
          <a:prstGeom prst="rect">
            <a:avLst/>
          </a:prstGeom>
          <a:solidFill>
            <a:srgbClr val="FFFF00"/>
          </a:solidFill>
        </p:spPr>
        <p:txBody>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2800" dirty="0">
                <a:solidFill>
                  <a:schemeClr val="bg1"/>
                </a:solidFill>
              </a:rPr>
              <a:t>Hyperledger Fabric (HLF)    ==&gt;   LEARNING PATHS / REFERENCES</a:t>
            </a:r>
          </a:p>
          <a:p>
            <a:br>
              <a:rPr lang="en-US" sz="2800" dirty="0">
                <a:solidFill>
                  <a:schemeClr val="bg1"/>
                </a:solidFill>
              </a:rPr>
            </a:br>
            <a:endParaRPr lang="en-US" sz="2800" dirty="0">
              <a:solidFill>
                <a:schemeClr val="bg1"/>
              </a:solidFill>
            </a:endParaRPr>
          </a:p>
        </p:txBody>
      </p:sp>
    </p:spTree>
    <p:extLst>
      <p:ext uri="{BB962C8B-B14F-4D97-AF65-F5344CB8AC3E}">
        <p14:creationId xmlns:p14="http://schemas.microsoft.com/office/powerpoint/2010/main" val="1627336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B0220D-7679-5A47-BA15-6AB7031AC485}"/>
              </a:ext>
            </a:extLst>
          </p:cNvPr>
          <p:cNvSpPr>
            <a:spLocks noGrp="1"/>
          </p:cNvSpPr>
          <p:nvPr>
            <p:ph type="sldNum" sz="quarter" idx="10"/>
          </p:nvPr>
        </p:nvSpPr>
        <p:spPr/>
        <p:txBody>
          <a:bodyPr/>
          <a:lstStyle/>
          <a:p>
            <a:fld id="{D0BE6F14-FF48-0F4F-A8AA-2E3F25371E4A}" type="slidenum">
              <a:rPr lang="en-US" smtClean="0"/>
              <a:pPr/>
              <a:t>43</a:t>
            </a:fld>
            <a:endParaRPr lang="en-US"/>
          </a:p>
        </p:txBody>
      </p:sp>
      <p:sp>
        <p:nvSpPr>
          <p:cNvPr id="4" name="TextBox 3">
            <a:extLst>
              <a:ext uri="{FF2B5EF4-FFF2-40B4-BE49-F238E27FC236}">
                <a16:creationId xmlns:a16="http://schemas.microsoft.com/office/drawing/2014/main" id="{43D5134C-917B-6B4D-8D6D-30593DD7AF61}"/>
              </a:ext>
            </a:extLst>
          </p:cNvPr>
          <p:cNvSpPr txBox="1"/>
          <p:nvPr/>
        </p:nvSpPr>
        <p:spPr>
          <a:xfrm>
            <a:off x="1900112" y="755377"/>
            <a:ext cx="9509760" cy="3077766"/>
          </a:xfrm>
          <a:prstGeom prst="rect">
            <a:avLst/>
          </a:prstGeom>
          <a:noFill/>
        </p:spPr>
        <p:txBody>
          <a:bodyPr wrap="square" rtlCol="0">
            <a:spAutoFit/>
          </a:bodyPr>
          <a:lstStyle/>
          <a:p>
            <a:r>
              <a:rPr lang="en-US" sz="1600" b="1" dirty="0">
                <a:solidFill>
                  <a:schemeClr val="bg1"/>
                </a:solidFill>
              </a:rPr>
              <a:t>Practical Byzantine Fault Tolerance </a:t>
            </a:r>
          </a:p>
          <a:p>
            <a:r>
              <a:rPr lang="en-US" sz="1600" b="1" dirty="0">
                <a:solidFill>
                  <a:schemeClr val="bg1"/>
                </a:solidFill>
              </a:rPr>
              <a:t>http://</a:t>
            </a:r>
            <a:r>
              <a:rPr lang="en-US" sz="1600" b="1" dirty="0" err="1">
                <a:solidFill>
                  <a:schemeClr val="bg1"/>
                </a:solidFill>
              </a:rPr>
              <a:t>pmg.csail.mit.edu</a:t>
            </a:r>
            <a:r>
              <a:rPr lang="en-US" sz="1600" b="1" dirty="0">
                <a:solidFill>
                  <a:schemeClr val="bg1"/>
                </a:solidFill>
              </a:rPr>
              <a:t>/papers/osdi99.pdf</a:t>
            </a:r>
            <a:br>
              <a:rPr lang="en-US" sz="1600" dirty="0">
                <a:solidFill>
                  <a:schemeClr val="bg1"/>
                </a:solidFill>
              </a:rPr>
            </a:br>
            <a:br>
              <a:rPr lang="en-US" sz="1600" dirty="0">
                <a:solidFill>
                  <a:schemeClr val="bg1"/>
                </a:solidFill>
              </a:rPr>
            </a:br>
            <a:r>
              <a:rPr lang="en-US" sz="1600" b="1" dirty="0"/>
              <a:t>Private vs. Public Blockchain: What are the Major Differences?</a:t>
            </a:r>
            <a:br>
              <a:rPr lang="en-US" sz="1600" dirty="0">
                <a:solidFill>
                  <a:schemeClr val="bg1"/>
                </a:solidFill>
              </a:rPr>
            </a:br>
            <a:r>
              <a:rPr lang="en-US" sz="1600" b="1" dirty="0">
                <a:solidFill>
                  <a:schemeClr val="bg1"/>
                </a:solidFill>
                <a:hlinkClick r:id="rId2"/>
              </a:rPr>
              <a:t>https://medium.com/luxtag-live-tokenized-assets-on-blockchain/private-vs-public-blockchain-what-are-the-major-differences-d92a504f3a4a</a:t>
            </a:r>
            <a:endParaRPr lang="en-US" sz="1600" b="1" dirty="0">
              <a:solidFill>
                <a:schemeClr val="bg1"/>
              </a:solidFill>
            </a:endParaRPr>
          </a:p>
          <a:p>
            <a:endParaRPr lang="en-US" sz="1600" dirty="0">
              <a:solidFill>
                <a:schemeClr val="bg1"/>
              </a:solidFill>
            </a:endParaRPr>
          </a:p>
          <a:p>
            <a:r>
              <a:rPr lang="en-US" sz="1600" b="1" dirty="0"/>
              <a:t>The Ultimate Guide to Consensus in Hyperledger Fabric</a:t>
            </a:r>
          </a:p>
          <a:p>
            <a:r>
              <a:rPr lang="en-US" sz="1600" dirty="0"/>
              <a:t>https://</a:t>
            </a:r>
            <a:r>
              <a:rPr lang="en-US" sz="1600" dirty="0" err="1"/>
              <a:t>www.skcript.com</a:t>
            </a:r>
            <a:r>
              <a:rPr lang="en-US" sz="1600" dirty="0"/>
              <a:t>/</a:t>
            </a:r>
            <a:r>
              <a:rPr lang="en-US" sz="1600" dirty="0" err="1"/>
              <a:t>svr</a:t>
            </a:r>
            <a:r>
              <a:rPr lang="en-US" sz="1600" dirty="0"/>
              <a:t>/consensus-</a:t>
            </a:r>
            <a:r>
              <a:rPr lang="en-US" sz="1600" dirty="0" err="1"/>
              <a:t>hyperledger</a:t>
            </a:r>
            <a:r>
              <a:rPr lang="en-US" sz="1600" dirty="0"/>
              <a:t>-fabric/</a:t>
            </a:r>
          </a:p>
          <a:p>
            <a:endParaRPr lang="en-US" sz="1600" dirty="0"/>
          </a:p>
          <a:p>
            <a:endParaRPr lang="en-US" sz="1600" dirty="0"/>
          </a:p>
          <a:p>
            <a:endParaRPr lang="en-US" sz="1600" dirty="0"/>
          </a:p>
        </p:txBody>
      </p:sp>
      <p:sp>
        <p:nvSpPr>
          <p:cNvPr id="5" name="Title 7">
            <a:extLst>
              <a:ext uri="{FF2B5EF4-FFF2-40B4-BE49-F238E27FC236}">
                <a16:creationId xmlns:a16="http://schemas.microsoft.com/office/drawing/2014/main" id="{C9852617-B2C4-9B49-B93A-3D703885B391}"/>
              </a:ext>
            </a:extLst>
          </p:cNvPr>
          <p:cNvSpPr txBox="1">
            <a:spLocks/>
          </p:cNvSpPr>
          <p:nvPr/>
        </p:nvSpPr>
        <p:spPr>
          <a:xfrm>
            <a:off x="-8646459" y="4125530"/>
            <a:ext cx="12191999" cy="483202"/>
          </a:xfrm>
          <a:prstGeom prst="rect">
            <a:avLst/>
          </a:prstGeom>
          <a:solidFill>
            <a:srgbClr val="FFFF00"/>
          </a:solidFill>
        </p:spPr>
        <p:txBody>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2800" dirty="0">
                <a:solidFill>
                  <a:schemeClr val="bg1"/>
                </a:solidFill>
              </a:rPr>
              <a:t>Hyperledger Fabric (HLF)    ==&gt;   LEARNING PATHS / REFERENCES</a:t>
            </a:r>
          </a:p>
          <a:p>
            <a:br>
              <a:rPr lang="en-US" sz="2800" dirty="0">
                <a:solidFill>
                  <a:schemeClr val="bg1"/>
                </a:solidFill>
              </a:rPr>
            </a:br>
            <a:endParaRPr lang="en-US" sz="2800" dirty="0">
              <a:solidFill>
                <a:schemeClr val="bg1"/>
              </a:solidFill>
            </a:endParaRPr>
          </a:p>
        </p:txBody>
      </p:sp>
    </p:spTree>
    <p:extLst>
      <p:ext uri="{BB962C8B-B14F-4D97-AF65-F5344CB8AC3E}">
        <p14:creationId xmlns:p14="http://schemas.microsoft.com/office/powerpoint/2010/main" val="31299315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710327-1F26-F646-B800-CF5D1657C2E3}"/>
              </a:ext>
            </a:extLst>
          </p:cNvPr>
          <p:cNvSpPr>
            <a:spLocks noGrp="1"/>
          </p:cNvSpPr>
          <p:nvPr>
            <p:ph sz="quarter" idx="17"/>
          </p:nvPr>
        </p:nvSpPr>
        <p:spPr>
          <a:xfrm>
            <a:off x="7912099" y="3429000"/>
            <a:ext cx="4279901" cy="3429000"/>
          </a:xfrm>
        </p:spPr>
        <p:txBody>
          <a:bodyPr/>
          <a:lstStyle/>
          <a:p>
            <a:r>
              <a:rPr lang="en-US" sz="3600" b="1" dirty="0"/>
              <a:t>IBM Cloud</a:t>
            </a:r>
          </a:p>
          <a:p>
            <a:endParaRPr lang="en-US" dirty="0"/>
          </a:p>
          <a:p>
            <a:r>
              <a:rPr lang="en-US" dirty="0"/>
              <a:t>&lt;&gt;&lt;VCPI URL&gt;</a:t>
            </a:r>
          </a:p>
          <a:p>
            <a:r>
              <a:rPr lang="en-US" dirty="0"/>
              <a:t>OR</a:t>
            </a:r>
          </a:p>
          <a:p>
            <a:r>
              <a:rPr lang="en-US" dirty="0"/>
              <a:t>https://</a:t>
            </a:r>
            <a:r>
              <a:rPr lang="en-US" dirty="0" err="1"/>
              <a:t>cloud.ibm.com</a:t>
            </a:r>
            <a:endParaRPr lang="en-US" dirty="0"/>
          </a:p>
        </p:txBody>
      </p:sp>
      <p:sp>
        <p:nvSpPr>
          <p:cNvPr id="3" name="Content Placeholder 2">
            <a:extLst>
              <a:ext uri="{FF2B5EF4-FFF2-40B4-BE49-F238E27FC236}">
                <a16:creationId xmlns:a16="http://schemas.microsoft.com/office/drawing/2014/main" id="{9551F1CD-3BD8-D343-B6BF-1097D3750C6B}"/>
              </a:ext>
            </a:extLst>
          </p:cNvPr>
          <p:cNvSpPr>
            <a:spLocks noGrp="1"/>
          </p:cNvSpPr>
          <p:nvPr>
            <p:ph sz="quarter" idx="18"/>
          </p:nvPr>
        </p:nvSpPr>
        <p:spPr>
          <a:xfrm>
            <a:off x="0" y="3429000"/>
            <a:ext cx="7912098" cy="3429000"/>
          </a:xfrm>
        </p:spPr>
        <p:txBody>
          <a:bodyPr/>
          <a:lstStyle/>
          <a:p>
            <a:r>
              <a:rPr lang="en-US" sz="3600" dirty="0"/>
              <a:t>Future events:</a:t>
            </a:r>
          </a:p>
          <a:p>
            <a:endParaRPr lang="en-US" dirty="0"/>
          </a:p>
          <a:p>
            <a:r>
              <a:rPr lang="en-US" b="1" dirty="0"/>
              <a:t>Master Reactive Systems on IBM Cloud using </a:t>
            </a:r>
            <a:r>
              <a:rPr lang="en-US" b="1" dirty="0" err="1"/>
              <a:t>Lagom</a:t>
            </a:r>
            <a:r>
              <a:rPr lang="en-US" b="1" dirty="0"/>
              <a:t> Microservices [Hands-on]</a:t>
            </a:r>
          </a:p>
          <a:p>
            <a:r>
              <a:rPr lang="en-US" dirty="0"/>
              <a:t>https://</a:t>
            </a:r>
            <a:r>
              <a:rPr lang="en-US" dirty="0" err="1"/>
              <a:t>www.meetup.com</a:t>
            </a:r>
            <a:r>
              <a:rPr lang="en-US" dirty="0"/>
              <a:t>/</a:t>
            </a:r>
            <a:r>
              <a:rPr lang="en-US" dirty="0" err="1"/>
              <a:t>ibmcodenyc</a:t>
            </a:r>
            <a:r>
              <a:rPr lang="en-US" dirty="0"/>
              <a:t>/events/262583689/</a:t>
            </a:r>
          </a:p>
        </p:txBody>
      </p:sp>
      <p:sp>
        <p:nvSpPr>
          <p:cNvPr id="4" name="Slide Number Placeholder 3">
            <a:extLst>
              <a:ext uri="{FF2B5EF4-FFF2-40B4-BE49-F238E27FC236}">
                <a16:creationId xmlns:a16="http://schemas.microsoft.com/office/drawing/2014/main" id="{8BBDD1F6-E405-F14F-9A0F-ABF86F4457B0}"/>
              </a:ext>
            </a:extLst>
          </p:cNvPr>
          <p:cNvSpPr>
            <a:spLocks noGrp="1"/>
          </p:cNvSpPr>
          <p:nvPr>
            <p:ph type="sldNum" sz="quarter" idx="10"/>
          </p:nvPr>
        </p:nvSpPr>
        <p:spPr/>
        <p:txBody>
          <a:bodyPr/>
          <a:lstStyle/>
          <a:p>
            <a:fld id="{D0BE6F14-FF48-0F4F-A8AA-2E3F25371E4A}" type="slidenum">
              <a:rPr lang="en-US" smtClean="0"/>
              <a:pPr/>
              <a:t>44</a:t>
            </a:fld>
            <a:endParaRPr lang="en-US" dirty="0"/>
          </a:p>
        </p:txBody>
      </p:sp>
      <p:sp>
        <p:nvSpPr>
          <p:cNvPr id="5" name="Footer Placeholder 4">
            <a:extLst>
              <a:ext uri="{FF2B5EF4-FFF2-40B4-BE49-F238E27FC236}">
                <a16:creationId xmlns:a16="http://schemas.microsoft.com/office/drawing/2014/main" id="{99E29CE3-5D5D-F249-A58E-BAE94CF1DB82}"/>
              </a:ext>
            </a:extLst>
          </p:cNvPr>
          <p:cNvSpPr>
            <a:spLocks noGrp="1"/>
          </p:cNvSpPr>
          <p:nvPr>
            <p:ph type="ftr" sz="quarter" idx="11"/>
          </p:nvPr>
        </p:nvSpPr>
        <p:spPr/>
        <p:txBody>
          <a:bodyPr/>
          <a:lstStyle/>
          <a:p>
            <a:endParaRPr lang="en-US" dirty="0"/>
          </a:p>
        </p:txBody>
      </p:sp>
      <p:sp>
        <p:nvSpPr>
          <p:cNvPr id="6" name="Content Placeholder 5">
            <a:extLst>
              <a:ext uri="{FF2B5EF4-FFF2-40B4-BE49-F238E27FC236}">
                <a16:creationId xmlns:a16="http://schemas.microsoft.com/office/drawing/2014/main" id="{724B3271-E797-9945-BD50-B83CFD7FBEF0}"/>
              </a:ext>
            </a:extLst>
          </p:cNvPr>
          <p:cNvSpPr>
            <a:spLocks noGrp="1"/>
          </p:cNvSpPr>
          <p:nvPr>
            <p:ph sz="quarter" idx="15"/>
          </p:nvPr>
        </p:nvSpPr>
        <p:spPr>
          <a:xfrm>
            <a:off x="3938672" y="1"/>
            <a:ext cx="8390021" cy="1181100"/>
          </a:xfrm>
        </p:spPr>
        <p:txBody>
          <a:bodyPr/>
          <a:lstStyle/>
          <a:p>
            <a:r>
              <a:rPr lang="en-US" sz="2400" dirty="0"/>
              <a:t>Faces of IBM</a:t>
            </a:r>
          </a:p>
          <a:p>
            <a:r>
              <a:rPr lang="en-US" dirty="0"/>
              <a:t>https://w3.ibm.com/w3publisher/faces-of-</a:t>
            </a:r>
            <a:r>
              <a:rPr lang="en-US" dirty="0" err="1"/>
              <a:t>ibm</a:t>
            </a:r>
            <a:r>
              <a:rPr lang="en-US" dirty="0"/>
              <a:t>/faces-of-pride</a:t>
            </a:r>
          </a:p>
        </p:txBody>
      </p:sp>
      <p:sp>
        <p:nvSpPr>
          <p:cNvPr id="7" name="Content Placeholder 6">
            <a:extLst>
              <a:ext uri="{FF2B5EF4-FFF2-40B4-BE49-F238E27FC236}">
                <a16:creationId xmlns:a16="http://schemas.microsoft.com/office/drawing/2014/main" id="{3B4F8ABA-D3F0-F148-AC53-D2D1497F3091}"/>
              </a:ext>
            </a:extLst>
          </p:cNvPr>
          <p:cNvSpPr>
            <a:spLocks noGrp="1"/>
          </p:cNvSpPr>
          <p:nvPr>
            <p:ph sz="quarter" idx="16"/>
          </p:nvPr>
        </p:nvSpPr>
        <p:spPr>
          <a:xfrm>
            <a:off x="3938672" y="1181100"/>
            <a:ext cx="9029700" cy="2247900"/>
          </a:xfrm>
        </p:spPr>
        <p:txBody>
          <a:bodyPr/>
          <a:lstStyle/>
          <a:p>
            <a:r>
              <a:rPr lang="en-US" sz="2400" dirty="0"/>
              <a:t>Join Call  for Code</a:t>
            </a:r>
          </a:p>
          <a:p>
            <a:r>
              <a:rPr lang="en-US" dirty="0"/>
              <a:t>https://</a:t>
            </a:r>
            <a:r>
              <a:rPr lang="en-US" dirty="0" err="1"/>
              <a:t>callforcode.org</a:t>
            </a:r>
            <a:r>
              <a:rPr lang="en-US" dirty="0"/>
              <a:t>/</a:t>
            </a:r>
          </a:p>
        </p:txBody>
      </p:sp>
      <p:sp>
        <p:nvSpPr>
          <p:cNvPr id="8" name="Title 7">
            <a:extLst>
              <a:ext uri="{FF2B5EF4-FFF2-40B4-BE49-F238E27FC236}">
                <a16:creationId xmlns:a16="http://schemas.microsoft.com/office/drawing/2014/main" id="{E0629990-1F53-7049-B91E-44851B512663}"/>
              </a:ext>
            </a:extLst>
          </p:cNvPr>
          <p:cNvSpPr>
            <a:spLocks noGrp="1"/>
          </p:cNvSpPr>
          <p:nvPr>
            <p:ph type="title"/>
          </p:nvPr>
        </p:nvSpPr>
        <p:spPr>
          <a:xfrm>
            <a:off x="-2" y="-1"/>
            <a:ext cx="4724401" cy="3429001"/>
          </a:xfrm>
          <a:noFill/>
        </p:spPr>
        <p:txBody>
          <a:bodyPr/>
          <a:lstStyle/>
          <a:p>
            <a:br>
              <a:rPr lang="en-US" dirty="0">
                <a:solidFill>
                  <a:srgbClr val="C00000"/>
                </a:solidFill>
              </a:rPr>
            </a:br>
            <a:br>
              <a:rPr lang="en-US" dirty="0">
                <a:solidFill>
                  <a:srgbClr val="C00000"/>
                </a:solidFill>
              </a:rPr>
            </a:br>
            <a:br>
              <a:rPr lang="en-US" dirty="0">
                <a:solidFill>
                  <a:srgbClr val="C00000"/>
                </a:solidFill>
              </a:rPr>
            </a:br>
            <a:r>
              <a:rPr lang="en-US" dirty="0">
                <a:solidFill>
                  <a:srgbClr val="C00000"/>
                </a:solidFill>
              </a:rPr>
              <a:t>    </a:t>
            </a:r>
            <a:br>
              <a:rPr lang="en-US" dirty="0">
                <a:solidFill>
                  <a:srgbClr val="C00000"/>
                </a:solidFill>
              </a:rPr>
            </a:br>
            <a:r>
              <a:rPr lang="en-US" sz="4000" dirty="0">
                <a:solidFill>
                  <a:srgbClr val="C00000"/>
                </a:solidFill>
              </a:rPr>
              <a:t>    </a:t>
            </a:r>
            <a:r>
              <a:rPr lang="en-US" sz="4400" b="1" dirty="0">
                <a:solidFill>
                  <a:srgbClr val="C00000"/>
                </a:solidFill>
              </a:rPr>
              <a:t>Thank you!</a:t>
            </a:r>
          </a:p>
        </p:txBody>
      </p:sp>
      <p:pic>
        <p:nvPicPr>
          <p:cNvPr id="9" name="Picture 8">
            <a:extLst>
              <a:ext uri="{FF2B5EF4-FFF2-40B4-BE49-F238E27FC236}">
                <a16:creationId xmlns:a16="http://schemas.microsoft.com/office/drawing/2014/main" id="{4EEF7C5C-B522-CB4C-A1F2-CA3F28E6D9D2}"/>
              </a:ext>
            </a:extLst>
          </p:cNvPr>
          <p:cNvPicPr>
            <a:picLocks noChangeAspect="1"/>
          </p:cNvPicPr>
          <p:nvPr/>
        </p:nvPicPr>
        <p:blipFill>
          <a:blip r:embed="rId3"/>
          <a:stretch>
            <a:fillRect/>
          </a:stretch>
        </p:blipFill>
        <p:spPr>
          <a:xfrm>
            <a:off x="774700" y="292100"/>
            <a:ext cx="2639664" cy="1181100"/>
          </a:xfrm>
          <a:prstGeom prst="rect">
            <a:avLst/>
          </a:prstGeom>
        </p:spPr>
      </p:pic>
      <p:sp>
        <p:nvSpPr>
          <p:cNvPr id="10" name="Rectangle 9">
            <a:extLst>
              <a:ext uri="{FF2B5EF4-FFF2-40B4-BE49-F238E27FC236}">
                <a16:creationId xmlns:a16="http://schemas.microsoft.com/office/drawing/2014/main" id="{762E8027-9292-5247-A9BF-2EDB83AE31F9}"/>
              </a:ext>
            </a:extLst>
          </p:cNvPr>
          <p:cNvSpPr/>
          <p:nvPr/>
        </p:nvSpPr>
        <p:spPr>
          <a:xfrm>
            <a:off x="0" y="0"/>
            <a:ext cx="774700" cy="292100"/>
          </a:xfrm>
          <a:prstGeom prst="rect">
            <a:avLst/>
          </a:prstGeom>
          <a:solidFill>
            <a:schemeClr val="bg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1" name="Rectangle 10">
            <a:extLst>
              <a:ext uri="{FF2B5EF4-FFF2-40B4-BE49-F238E27FC236}">
                <a16:creationId xmlns:a16="http://schemas.microsoft.com/office/drawing/2014/main" id="{5AA01033-342E-114A-81CF-23758EC83A16}"/>
              </a:ext>
            </a:extLst>
          </p:cNvPr>
          <p:cNvSpPr/>
          <p:nvPr/>
        </p:nvSpPr>
        <p:spPr>
          <a:xfrm>
            <a:off x="7000624" y="2341603"/>
            <a:ext cx="4286751" cy="369332"/>
          </a:xfrm>
          <a:prstGeom prst="rect">
            <a:avLst/>
          </a:prstGeom>
        </p:spPr>
        <p:txBody>
          <a:bodyPr wrap="none">
            <a:spAutoFit/>
          </a:bodyPr>
          <a:lstStyle/>
          <a:p>
            <a:r>
              <a:rPr lang="en-US" sz="1000" dirty="0"/>
              <a:t>		</a:t>
            </a:r>
            <a:r>
              <a:rPr lang="en-US" dirty="0">
                <a:solidFill>
                  <a:schemeClr val="accent3"/>
                </a:solidFill>
                <a:latin typeface="IBM Plex Sans" charset="0"/>
                <a:hlinkClick r:id="rId4"/>
              </a:rPr>
              <a:t>https://bit.ly/2xf0PvK</a:t>
            </a:r>
            <a:endParaRPr lang="en-US" dirty="0"/>
          </a:p>
        </p:txBody>
      </p:sp>
    </p:spTree>
    <p:extLst>
      <p:ext uri="{BB962C8B-B14F-4D97-AF65-F5344CB8AC3E}">
        <p14:creationId xmlns:p14="http://schemas.microsoft.com/office/powerpoint/2010/main" val="14220838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45</a:t>
            </a:fld>
            <a:endParaRPr lang="en-US"/>
          </a:p>
        </p:txBody>
      </p:sp>
    </p:spTree>
    <p:custDataLst>
      <p:tags r:id="rId1"/>
    </p:custDataLst>
    <p:extLst>
      <p:ext uri="{BB962C8B-B14F-4D97-AF65-F5344CB8AC3E}">
        <p14:creationId xmlns:p14="http://schemas.microsoft.com/office/powerpoint/2010/main" val="1904078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A7016B9-4262-8A4E-8093-8FB0F46A6563}"/>
              </a:ext>
            </a:extLst>
          </p:cNvPr>
          <p:cNvSpPr/>
          <p:nvPr/>
        </p:nvSpPr>
        <p:spPr>
          <a:xfrm>
            <a:off x="6096000" y="0"/>
            <a:ext cx="6248400" cy="7005918"/>
          </a:xfrm>
          <a:prstGeom prst="rect">
            <a:avLst/>
          </a:prstGeom>
          <a:solidFill>
            <a:srgbClr val="F0EEEE"/>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Title 1">
            <a:extLst>
              <a:ext uri="{FF2B5EF4-FFF2-40B4-BE49-F238E27FC236}">
                <a16:creationId xmlns:a16="http://schemas.microsoft.com/office/drawing/2014/main" id="{1859C38A-3FB4-9142-B1E8-038C80B6E49A}"/>
              </a:ext>
            </a:extLst>
          </p:cNvPr>
          <p:cNvSpPr>
            <a:spLocks noGrp="1"/>
          </p:cNvSpPr>
          <p:nvPr>
            <p:ph type="title"/>
          </p:nvPr>
        </p:nvSpPr>
        <p:spPr>
          <a:xfrm>
            <a:off x="304800" y="268224"/>
            <a:ext cx="5486400" cy="1279144"/>
          </a:xfrm>
        </p:spPr>
        <p:txBody>
          <a:bodyPr/>
          <a:lstStyle/>
          <a:p>
            <a:r>
              <a:rPr lang="en-US" dirty="0"/>
              <a:t>IDENTITY!!!</a:t>
            </a:r>
          </a:p>
        </p:txBody>
      </p:sp>
      <p:sp>
        <p:nvSpPr>
          <p:cNvPr id="3" name="Slide Number Placeholder 2">
            <a:extLst>
              <a:ext uri="{FF2B5EF4-FFF2-40B4-BE49-F238E27FC236}">
                <a16:creationId xmlns:a16="http://schemas.microsoft.com/office/drawing/2014/main" id="{7CC6D5B5-EC01-3D43-A890-4E64EF8FD092}"/>
              </a:ext>
            </a:extLst>
          </p:cNvPr>
          <p:cNvSpPr>
            <a:spLocks noGrp="1"/>
          </p:cNvSpPr>
          <p:nvPr>
            <p:ph type="sldNum" sz="quarter" idx="10"/>
          </p:nvPr>
        </p:nvSpPr>
        <p:spPr/>
        <p:txBody>
          <a:bodyPr/>
          <a:lstStyle/>
          <a:p>
            <a:fld id="{3FD999D4-B456-9943-89B7-30D56181CE18}" type="slidenum">
              <a:rPr lang="en-US" smtClean="0"/>
              <a:t>5</a:t>
            </a:fld>
            <a:endParaRPr lang="en-US"/>
          </a:p>
        </p:txBody>
      </p:sp>
      <p:sp>
        <p:nvSpPr>
          <p:cNvPr id="4" name="Text Placeholder 3">
            <a:extLst>
              <a:ext uri="{FF2B5EF4-FFF2-40B4-BE49-F238E27FC236}">
                <a16:creationId xmlns:a16="http://schemas.microsoft.com/office/drawing/2014/main" id="{D4101420-9B90-A04F-86E0-EF07A24B2405}"/>
              </a:ext>
            </a:extLst>
          </p:cNvPr>
          <p:cNvSpPr>
            <a:spLocks noGrp="1"/>
          </p:cNvSpPr>
          <p:nvPr>
            <p:ph type="body" sz="quarter" idx="12"/>
          </p:nvPr>
        </p:nvSpPr>
        <p:spPr>
          <a:xfrm>
            <a:off x="304800" y="1499618"/>
            <a:ext cx="5486400" cy="799830"/>
          </a:xfrm>
        </p:spPr>
        <p:txBody>
          <a:bodyPr/>
          <a:lstStyle/>
          <a:p>
            <a:endParaRPr lang="en-US" dirty="0"/>
          </a:p>
          <a:p>
            <a:r>
              <a:rPr lang="en-US" dirty="0"/>
              <a:t>No longer Anonymous</a:t>
            </a:r>
          </a:p>
          <a:p>
            <a:endParaRPr lang="en-US" b="1" dirty="0"/>
          </a:p>
          <a:p>
            <a:endParaRPr lang="en-US" dirty="0"/>
          </a:p>
        </p:txBody>
      </p:sp>
      <p:pic>
        <p:nvPicPr>
          <p:cNvPr id="6" name="Picture 5">
            <a:extLst>
              <a:ext uri="{FF2B5EF4-FFF2-40B4-BE49-F238E27FC236}">
                <a16:creationId xmlns:a16="http://schemas.microsoft.com/office/drawing/2014/main" id="{8439B987-A790-7142-836E-E29FE7423BD2}"/>
              </a:ext>
            </a:extLst>
          </p:cNvPr>
          <p:cNvPicPr>
            <a:picLocks noChangeAspect="1"/>
          </p:cNvPicPr>
          <p:nvPr/>
        </p:nvPicPr>
        <p:blipFill>
          <a:blip r:embed="rId3"/>
          <a:stretch>
            <a:fillRect/>
          </a:stretch>
        </p:blipFill>
        <p:spPr>
          <a:xfrm>
            <a:off x="6427696" y="1331259"/>
            <a:ext cx="4186942" cy="3372224"/>
          </a:xfrm>
          <a:prstGeom prst="rect">
            <a:avLst/>
          </a:prstGeom>
        </p:spPr>
      </p:pic>
      <p:sp>
        <p:nvSpPr>
          <p:cNvPr id="7" name="Oval 6">
            <a:extLst>
              <a:ext uri="{FF2B5EF4-FFF2-40B4-BE49-F238E27FC236}">
                <a16:creationId xmlns:a16="http://schemas.microsoft.com/office/drawing/2014/main" id="{DF77A0FC-8EC8-0248-BC49-9A5FB5424A46}"/>
              </a:ext>
            </a:extLst>
          </p:cNvPr>
          <p:cNvSpPr/>
          <p:nvPr/>
        </p:nvSpPr>
        <p:spPr>
          <a:xfrm>
            <a:off x="7153835" y="1547368"/>
            <a:ext cx="2958353" cy="2897571"/>
          </a:xfrm>
          <a:prstGeom prst="ellipse">
            <a:avLst/>
          </a:prstGeom>
          <a:ln w="76200">
            <a:solidFill>
              <a:srgbClr val="C0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cxnSp>
        <p:nvCxnSpPr>
          <p:cNvPr id="9" name="Straight Connector 8">
            <a:extLst>
              <a:ext uri="{FF2B5EF4-FFF2-40B4-BE49-F238E27FC236}">
                <a16:creationId xmlns:a16="http://schemas.microsoft.com/office/drawing/2014/main" id="{BFD631C1-4028-6F4E-968B-76F902157367}"/>
              </a:ext>
            </a:extLst>
          </p:cNvPr>
          <p:cNvCxnSpPr>
            <a:stCxn id="7" idx="3"/>
          </p:cNvCxnSpPr>
          <p:nvPr/>
        </p:nvCxnSpPr>
        <p:spPr>
          <a:xfrm flipV="1">
            <a:off x="7587076" y="1936376"/>
            <a:ext cx="1987230" cy="2084224"/>
          </a:xfrm>
          <a:prstGeom prst="line">
            <a:avLst/>
          </a:prstGeom>
          <a:ln w="76200">
            <a:solidFill>
              <a:srgbClr val="C00000"/>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7E8EBF90-8DB2-1640-A164-D28C5510196A}"/>
              </a:ext>
            </a:extLst>
          </p:cNvPr>
          <p:cNvSpPr/>
          <p:nvPr/>
        </p:nvSpPr>
        <p:spPr>
          <a:xfrm>
            <a:off x="5459506" y="0"/>
            <a:ext cx="5155132" cy="4948518"/>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2" name="Rectangle 11">
            <a:extLst>
              <a:ext uri="{FF2B5EF4-FFF2-40B4-BE49-F238E27FC236}">
                <a16:creationId xmlns:a16="http://schemas.microsoft.com/office/drawing/2014/main" id="{729F65D6-C5A7-F349-8053-812E24570A82}"/>
              </a:ext>
            </a:extLst>
          </p:cNvPr>
          <p:cNvSpPr/>
          <p:nvPr/>
        </p:nvSpPr>
        <p:spPr>
          <a:xfrm>
            <a:off x="10614638" y="4948518"/>
            <a:ext cx="1043962" cy="1116106"/>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1893759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A20CF7-4323-5948-A377-B0EE68E56C9D}"/>
              </a:ext>
            </a:extLst>
          </p:cNvPr>
          <p:cNvSpPr>
            <a:spLocks noGrp="1"/>
          </p:cNvSpPr>
          <p:nvPr>
            <p:ph sz="quarter" idx="15"/>
          </p:nvPr>
        </p:nvSpPr>
        <p:spPr/>
        <p:txBody>
          <a:bodyPr/>
          <a:lstStyle/>
          <a:p>
            <a:r>
              <a:rPr lang="en-US" dirty="0"/>
              <a:t>Smart Energy Management</a:t>
            </a:r>
          </a:p>
        </p:txBody>
      </p:sp>
      <p:sp>
        <p:nvSpPr>
          <p:cNvPr id="3" name="Content Placeholder 2">
            <a:extLst>
              <a:ext uri="{FF2B5EF4-FFF2-40B4-BE49-F238E27FC236}">
                <a16:creationId xmlns:a16="http://schemas.microsoft.com/office/drawing/2014/main" id="{B8B20BD2-96FA-174D-9D0F-F70D72F5C1CB}"/>
              </a:ext>
            </a:extLst>
          </p:cNvPr>
          <p:cNvSpPr>
            <a:spLocks noGrp="1"/>
          </p:cNvSpPr>
          <p:nvPr>
            <p:ph sz="quarter" idx="16"/>
          </p:nvPr>
        </p:nvSpPr>
        <p:spPr/>
        <p:txBody>
          <a:bodyPr/>
          <a:lstStyle/>
          <a:p>
            <a:r>
              <a:rPr lang="en-US" dirty="0"/>
              <a:t>Trade Financing</a:t>
            </a:r>
          </a:p>
        </p:txBody>
      </p:sp>
      <p:sp>
        <p:nvSpPr>
          <p:cNvPr id="4" name="Content Placeholder 3">
            <a:extLst>
              <a:ext uri="{FF2B5EF4-FFF2-40B4-BE49-F238E27FC236}">
                <a16:creationId xmlns:a16="http://schemas.microsoft.com/office/drawing/2014/main" id="{DFDC1BB5-0775-5944-8AE2-86BBD6BD6628}"/>
              </a:ext>
            </a:extLst>
          </p:cNvPr>
          <p:cNvSpPr>
            <a:spLocks noGrp="1"/>
          </p:cNvSpPr>
          <p:nvPr>
            <p:ph sz="quarter" idx="17"/>
          </p:nvPr>
        </p:nvSpPr>
        <p:spPr/>
        <p:txBody>
          <a:bodyPr/>
          <a:lstStyle/>
          <a:p>
            <a:r>
              <a:rPr lang="en-US" dirty="0"/>
              <a:t>Education and Training</a:t>
            </a:r>
          </a:p>
        </p:txBody>
      </p:sp>
      <p:sp>
        <p:nvSpPr>
          <p:cNvPr id="5" name="Content Placeholder 4">
            <a:extLst>
              <a:ext uri="{FF2B5EF4-FFF2-40B4-BE49-F238E27FC236}">
                <a16:creationId xmlns:a16="http://schemas.microsoft.com/office/drawing/2014/main" id="{E0DF33F8-E174-0947-AE0B-38447BFDEECA}"/>
              </a:ext>
            </a:extLst>
          </p:cNvPr>
          <p:cNvSpPr>
            <a:spLocks noGrp="1"/>
          </p:cNvSpPr>
          <p:nvPr>
            <p:ph sz="quarter" idx="18"/>
          </p:nvPr>
        </p:nvSpPr>
        <p:spPr/>
        <p:txBody>
          <a:bodyPr/>
          <a:lstStyle/>
          <a:p>
            <a:r>
              <a:rPr lang="en-US" dirty="0"/>
              <a:t>Supply Chain</a:t>
            </a:r>
          </a:p>
        </p:txBody>
      </p:sp>
      <p:sp>
        <p:nvSpPr>
          <p:cNvPr id="6" name="Slide Number Placeholder 5">
            <a:extLst>
              <a:ext uri="{FF2B5EF4-FFF2-40B4-BE49-F238E27FC236}">
                <a16:creationId xmlns:a16="http://schemas.microsoft.com/office/drawing/2014/main" id="{E056B3C0-8662-BC48-BE4D-7991EC21831D}"/>
              </a:ext>
            </a:extLst>
          </p:cNvPr>
          <p:cNvSpPr>
            <a:spLocks noGrp="1"/>
          </p:cNvSpPr>
          <p:nvPr>
            <p:ph type="sldNum" sz="quarter" idx="10"/>
          </p:nvPr>
        </p:nvSpPr>
        <p:spPr/>
        <p:txBody>
          <a:bodyPr/>
          <a:lstStyle/>
          <a:p>
            <a:fld id="{D0BE6F14-FF48-0F4F-A8AA-2E3F25371E4A}" type="slidenum">
              <a:rPr lang="en-US" smtClean="0"/>
              <a:pPr/>
              <a:t>6</a:t>
            </a:fld>
            <a:endParaRPr lang="en-US" dirty="0"/>
          </a:p>
        </p:txBody>
      </p:sp>
      <p:sp>
        <p:nvSpPr>
          <p:cNvPr id="7" name="Footer Placeholder 6">
            <a:extLst>
              <a:ext uri="{FF2B5EF4-FFF2-40B4-BE49-F238E27FC236}">
                <a16:creationId xmlns:a16="http://schemas.microsoft.com/office/drawing/2014/main" id="{103E49A2-011E-C047-A58D-CAFE78ACC000}"/>
              </a:ext>
            </a:extLst>
          </p:cNvPr>
          <p:cNvSpPr>
            <a:spLocks noGrp="1"/>
          </p:cNvSpPr>
          <p:nvPr>
            <p:ph type="ftr" sz="quarter" idx="11"/>
          </p:nvPr>
        </p:nvSpPr>
        <p:spPr/>
        <p:txBody>
          <a:bodyPr/>
          <a:lstStyle/>
          <a:p>
            <a:r>
              <a:rPr lang="de-DE"/>
              <a:t>GTM Partnership, DBG Developer Engagement / © 2018 IBM Corporation</a:t>
            </a:r>
            <a:endParaRPr lang="en-US" dirty="0"/>
          </a:p>
        </p:txBody>
      </p:sp>
      <p:sp>
        <p:nvSpPr>
          <p:cNvPr id="8" name="Title 7">
            <a:extLst>
              <a:ext uri="{FF2B5EF4-FFF2-40B4-BE49-F238E27FC236}">
                <a16:creationId xmlns:a16="http://schemas.microsoft.com/office/drawing/2014/main" id="{5ADD1377-B1CA-C743-8A41-FF08A0BA170E}"/>
              </a:ext>
            </a:extLst>
          </p:cNvPr>
          <p:cNvSpPr>
            <a:spLocks noGrp="1"/>
          </p:cNvSpPr>
          <p:nvPr>
            <p:ph type="title"/>
          </p:nvPr>
        </p:nvSpPr>
        <p:spPr/>
        <p:txBody>
          <a:bodyPr/>
          <a:lstStyle/>
          <a:p>
            <a:r>
              <a:rPr lang="en-US" dirty="0"/>
              <a:t>HLF REAL USE CASES</a:t>
            </a:r>
          </a:p>
        </p:txBody>
      </p:sp>
    </p:spTree>
    <p:extLst>
      <p:ext uri="{BB962C8B-B14F-4D97-AF65-F5344CB8AC3E}">
        <p14:creationId xmlns:p14="http://schemas.microsoft.com/office/powerpoint/2010/main" val="2835101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A4ED6-B322-9E4D-93ED-879B81B7B762}"/>
              </a:ext>
            </a:extLst>
          </p:cNvPr>
          <p:cNvSpPr>
            <a:spLocks noGrp="1"/>
          </p:cNvSpPr>
          <p:nvPr>
            <p:ph type="title"/>
          </p:nvPr>
        </p:nvSpPr>
        <p:spPr>
          <a:xfrm>
            <a:off x="304800" y="268225"/>
            <a:ext cx="5974976" cy="498257"/>
          </a:xfrm>
        </p:spPr>
        <p:txBody>
          <a:bodyPr/>
          <a:lstStyle/>
          <a:p>
            <a:r>
              <a:rPr lang="en-US" dirty="0"/>
              <a:t>HLF -&gt; ENTERPRISE - IBM</a:t>
            </a:r>
          </a:p>
        </p:txBody>
      </p:sp>
      <p:sp>
        <p:nvSpPr>
          <p:cNvPr id="3" name="Slide Number Placeholder 2">
            <a:extLst>
              <a:ext uri="{FF2B5EF4-FFF2-40B4-BE49-F238E27FC236}">
                <a16:creationId xmlns:a16="http://schemas.microsoft.com/office/drawing/2014/main" id="{B7A7A5D3-D91E-344F-AEDF-8571CF03DABE}"/>
              </a:ext>
            </a:extLst>
          </p:cNvPr>
          <p:cNvSpPr>
            <a:spLocks noGrp="1"/>
          </p:cNvSpPr>
          <p:nvPr>
            <p:ph type="sldNum" sz="quarter" idx="10"/>
          </p:nvPr>
        </p:nvSpPr>
        <p:spPr/>
        <p:txBody>
          <a:bodyPr/>
          <a:lstStyle/>
          <a:p>
            <a:fld id="{3FD999D4-B456-9943-89B7-30D56181CE18}" type="slidenum">
              <a:rPr lang="en-US" smtClean="0"/>
              <a:t>7</a:t>
            </a:fld>
            <a:endParaRPr lang="en-US"/>
          </a:p>
        </p:txBody>
      </p:sp>
      <p:pic>
        <p:nvPicPr>
          <p:cNvPr id="4" name="Picture 3">
            <a:extLst>
              <a:ext uri="{FF2B5EF4-FFF2-40B4-BE49-F238E27FC236}">
                <a16:creationId xmlns:a16="http://schemas.microsoft.com/office/drawing/2014/main" id="{E73805B8-73D4-0D4D-A5F7-021700E16073}"/>
              </a:ext>
            </a:extLst>
          </p:cNvPr>
          <p:cNvPicPr>
            <a:picLocks noChangeAspect="1"/>
          </p:cNvPicPr>
          <p:nvPr/>
        </p:nvPicPr>
        <p:blipFill>
          <a:blip r:embed="rId3"/>
          <a:stretch>
            <a:fillRect/>
          </a:stretch>
        </p:blipFill>
        <p:spPr>
          <a:xfrm>
            <a:off x="7530353" y="346735"/>
            <a:ext cx="3932330" cy="2007998"/>
          </a:xfrm>
          <a:prstGeom prst="rect">
            <a:avLst/>
          </a:prstGeom>
        </p:spPr>
      </p:pic>
      <p:sp>
        <p:nvSpPr>
          <p:cNvPr id="5" name="TextBox 4">
            <a:extLst>
              <a:ext uri="{FF2B5EF4-FFF2-40B4-BE49-F238E27FC236}">
                <a16:creationId xmlns:a16="http://schemas.microsoft.com/office/drawing/2014/main" id="{D0749D7E-6C58-6D46-918C-B90989D66EBE}"/>
              </a:ext>
            </a:extLst>
          </p:cNvPr>
          <p:cNvSpPr txBox="1"/>
          <p:nvPr/>
        </p:nvSpPr>
        <p:spPr>
          <a:xfrm>
            <a:off x="6944377" y="2543464"/>
            <a:ext cx="5104282" cy="369332"/>
          </a:xfrm>
          <a:prstGeom prst="rect">
            <a:avLst/>
          </a:prstGeom>
          <a:noFill/>
        </p:spPr>
        <p:txBody>
          <a:bodyPr wrap="none" rtlCol="0">
            <a:spAutoFit/>
          </a:bodyPr>
          <a:lstStyle/>
          <a:p>
            <a:r>
              <a:rPr lang="en-US" dirty="0"/>
              <a:t>guarantee commissions paid to travel agencies.</a:t>
            </a:r>
          </a:p>
        </p:txBody>
      </p:sp>
      <p:pic>
        <p:nvPicPr>
          <p:cNvPr id="6" name="Picture 5">
            <a:extLst>
              <a:ext uri="{FF2B5EF4-FFF2-40B4-BE49-F238E27FC236}">
                <a16:creationId xmlns:a16="http://schemas.microsoft.com/office/drawing/2014/main" id="{4982D2A5-96C4-F94A-B5D4-5794D23BAEC4}"/>
              </a:ext>
            </a:extLst>
          </p:cNvPr>
          <p:cNvPicPr>
            <a:picLocks noChangeAspect="1"/>
          </p:cNvPicPr>
          <p:nvPr/>
        </p:nvPicPr>
        <p:blipFill>
          <a:blip r:embed="rId4"/>
          <a:stretch>
            <a:fillRect/>
          </a:stretch>
        </p:blipFill>
        <p:spPr>
          <a:xfrm>
            <a:off x="691203" y="3751730"/>
            <a:ext cx="4310730" cy="2241176"/>
          </a:xfrm>
          <a:prstGeom prst="rect">
            <a:avLst/>
          </a:prstGeom>
        </p:spPr>
      </p:pic>
      <p:sp>
        <p:nvSpPr>
          <p:cNvPr id="7" name="TextBox 6">
            <a:extLst>
              <a:ext uri="{FF2B5EF4-FFF2-40B4-BE49-F238E27FC236}">
                <a16:creationId xmlns:a16="http://schemas.microsoft.com/office/drawing/2014/main" id="{0C2CE725-D023-1741-A0C1-74D55B716E9E}"/>
              </a:ext>
            </a:extLst>
          </p:cNvPr>
          <p:cNvSpPr txBox="1"/>
          <p:nvPr/>
        </p:nvSpPr>
        <p:spPr>
          <a:xfrm>
            <a:off x="571781" y="6054736"/>
            <a:ext cx="9946954" cy="923330"/>
          </a:xfrm>
          <a:prstGeom prst="rect">
            <a:avLst/>
          </a:prstGeom>
          <a:noFill/>
        </p:spPr>
        <p:txBody>
          <a:bodyPr wrap="none" rtlCol="0">
            <a:spAutoFit/>
          </a:bodyPr>
          <a:lstStyle/>
          <a:p>
            <a:r>
              <a:rPr lang="en-US" b="1" dirty="0" err="1"/>
              <a:t>TradeLens</a:t>
            </a:r>
            <a:r>
              <a:rPr lang="en-US" b="1" dirty="0"/>
              <a:t> blockchain-enabled digital shipping platform continues</a:t>
            </a:r>
          </a:p>
          <a:p>
            <a:r>
              <a:rPr lang="en-US" b="1" dirty="0"/>
              <a:t> expansion with addition of major ocean carriers Hapag-Lloyd and Ocean Network Express</a:t>
            </a:r>
          </a:p>
          <a:p>
            <a:endParaRPr lang="en-US" dirty="0"/>
          </a:p>
        </p:txBody>
      </p:sp>
      <p:pic>
        <p:nvPicPr>
          <p:cNvPr id="8" name="Picture 7">
            <a:extLst>
              <a:ext uri="{FF2B5EF4-FFF2-40B4-BE49-F238E27FC236}">
                <a16:creationId xmlns:a16="http://schemas.microsoft.com/office/drawing/2014/main" id="{F40B7799-8EAB-A64E-ADB9-DA30EBFC62D8}"/>
              </a:ext>
            </a:extLst>
          </p:cNvPr>
          <p:cNvPicPr>
            <a:picLocks noChangeAspect="1"/>
          </p:cNvPicPr>
          <p:nvPr/>
        </p:nvPicPr>
        <p:blipFill>
          <a:blip r:embed="rId5"/>
          <a:stretch>
            <a:fillRect/>
          </a:stretch>
        </p:blipFill>
        <p:spPr>
          <a:xfrm>
            <a:off x="2084829" y="909565"/>
            <a:ext cx="4194947" cy="2029813"/>
          </a:xfrm>
          <a:prstGeom prst="rect">
            <a:avLst/>
          </a:prstGeom>
        </p:spPr>
      </p:pic>
      <p:sp>
        <p:nvSpPr>
          <p:cNvPr id="9" name="TextBox 8">
            <a:extLst>
              <a:ext uri="{FF2B5EF4-FFF2-40B4-BE49-F238E27FC236}">
                <a16:creationId xmlns:a16="http://schemas.microsoft.com/office/drawing/2014/main" id="{8335E0A7-4F43-784D-94C4-10E82125F2C6}"/>
              </a:ext>
            </a:extLst>
          </p:cNvPr>
          <p:cNvSpPr txBox="1"/>
          <p:nvPr/>
        </p:nvSpPr>
        <p:spPr>
          <a:xfrm>
            <a:off x="1675846" y="3041277"/>
            <a:ext cx="5012911" cy="369332"/>
          </a:xfrm>
          <a:prstGeom prst="rect">
            <a:avLst/>
          </a:prstGeom>
          <a:noFill/>
        </p:spPr>
        <p:txBody>
          <a:bodyPr wrap="none" rtlCol="0">
            <a:spAutoFit/>
          </a:bodyPr>
          <a:lstStyle/>
          <a:p>
            <a:r>
              <a:rPr lang="en-US" dirty="0"/>
              <a:t>combat misinformation and adulterated media</a:t>
            </a:r>
          </a:p>
        </p:txBody>
      </p:sp>
      <p:pic>
        <p:nvPicPr>
          <p:cNvPr id="10" name="Picture 9">
            <a:extLst>
              <a:ext uri="{FF2B5EF4-FFF2-40B4-BE49-F238E27FC236}">
                <a16:creationId xmlns:a16="http://schemas.microsoft.com/office/drawing/2014/main" id="{E21BD572-B8C6-E74F-B157-534CA0D06A15}"/>
              </a:ext>
            </a:extLst>
          </p:cNvPr>
          <p:cNvPicPr>
            <a:picLocks noChangeAspect="1"/>
          </p:cNvPicPr>
          <p:nvPr/>
        </p:nvPicPr>
        <p:blipFill>
          <a:blip r:embed="rId6"/>
          <a:stretch>
            <a:fillRect/>
          </a:stretch>
        </p:blipFill>
        <p:spPr>
          <a:xfrm>
            <a:off x="7575550" y="3411698"/>
            <a:ext cx="3136900" cy="1511300"/>
          </a:xfrm>
          <a:prstGeom prst="rect">
            <a:avLst/>
          </a:prstGeom>
        </p:spPr>
      </p:pic>
      <p:sp>
        <p:nvSpPr>
          <p:cNvPr id="11" name="Rectangle 10">
            <a:extLst>
              <a:ext uri="{FF2B5EF4-FFF2-40B4-BE49-F238E27FC236}">
                <a16:creationId xmlns:a16="http://schemas.microsoft.com/office/drawing/2014/main" id="{A91687D5-A467-D145-AA41-4C5CB0950BE1}"/>
              </a:ext>
            </a:extLst>
          </p:cNvPr>
          <p:cNvSpPr/>
          <p:nvPr/>
        </p:nvSpPr>
        <p:spPr>
          <a:xfrm>
            <a:off x="6448518" y="5128432"/>
            <a:ext cx="6096000" cy="923330"/>
          </a:xfrm>
          <a:prstGeom prst="rect">
            <a:avLst/>
          </a:prstGeom>
        </p:spPr>
        <p:txBody>
          <a:bodyPr>
            <a:spAutoFit/>
          </a:bodyPr>
          <a:lstStyle/>
          <a:p>
            <a:r>
              <a:rPr lang="en-US" dirty="0"/>
              <a:t>food supply chain, a move that will likely drive unprecedented visibility and veracity into the sourcing and certification of fresh produce and proteins. </a:t>
            </a:r>
          </a:p>
        </p:txBody>
      </p:sp>
    </p:spTree>
    <p:extLst>
      <p:ext uri="{BB962C8B-B14F-4D97-AF65-F5344CB8AC3E}">
        <p14:creationId xmlns:p14="http://schemas.microsoft.com/office/powerpoint/2010/main" val="2145452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7214239" y="1693176"/>
            <a:ext cx="4117488" cy="4117488"/>
          </a:xfrm>
          <a:prstGeom prst="ellipse">
            <a:avLst/>
          </a:prstGeom>
          <a:noFill/>
          <a:ln w="127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9903629" y="1660049"/>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0613951" y="2300987"/>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0951147" y="3269397"/>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10879343" y="4182507"/>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0314335" y="4973639"/>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9423852" y="5443231"/>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8429803" y="5392273"/>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548875" y="4964706"/>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7092883" y="4186414"/>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948977" y="3268690"/>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7138053" y="2545007"/>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8031739" y="1695170"/>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8974627" y="1447826"/>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1"/>
          <p:cNvSpPr>
            <a:spLocks noGrp="1"/>
          </p:cNvSpPr>
          <p:nvPr>
            <p:ph type="body" sz="quarter" idx="13"/>
          </p:nvPr>
        </p:nvSpPr>
        <p:spPr/>
        <p:txBody>
          <a:bodyPr>
            <a:normAutofit/>
          </a:bodyPr>
          <a:lstStyle/>
          <a:p>
            <a:r>
              <a:rPr lang="en-US" dirty="0">
                <a:solidFill>
                  <a:schemeClr val="bg1"/>
                </a:solidFill>
              </a:rPr>
              <a:t>Global trade is highly inefficient and burdened by paper-based processes</a:t>
            </a:r>
            <a:endParaRPr lang="en-GB" sz="1100" dirty="0">
              <a:solidFill>
                <a:schemeClr val="bg1"/>
              </a:solidFill>
            </a:endParaRPr>
          </a:p>
        </p:txBody>
      </p:sp>
      <p:sp>
        <p:nvSpPr>
          <p:cNvPr id="3" name="Text Placeholder 2">
            <a:extLst>
              <a:ext uri="{FF2B5EF4-FFF2-40B4-BE49-F238E27FC236}">
                <a16:creationId xmlns:a16="http://schemas.microsoft.com/office/drawing/2014/main" id="{3A9F9447-1A53-BA47-96B1-82E6D5B46E7B}"/>
              </a:ext>
            </a:extLst>
          </p:cNvPr>
          <p:cNvSpPr>
            <a:spLocks noGrp="1"/>
          </p:cNvSpPr>
          <p:nvPr>
            <p:ph type="body" sz="quarter" idx="22"/>
          </p:nvPr>
        </p:nvSpPr>
        <p:spPr>
          <a:xfrm>
            <a:off x="167641" y="1693176"/>
            <a:ext cx="6189820" cy="4382837"/>
          </a:xfrm>
        </p:spPr>
        <p:txBody>
          <a:bodyPr>
            <a:normAutofit lnSpcReduction="10000"/>
          </a:bodyPr>
          <a:lstStyle/>
          <a:p>
            <a:pPr marL="0" indent="0">
              <a:buNone/>
            </a:pPr>
            <a:r>
              <a:rPr lang="en-GB" sz="2400" b="1" dirty="0"/>
              <a:t>Data trapped in organizational silos</a:t>
            </a:r>
            <a:br>
              <a:rPr lang="en-GB" sz="2400" b="1" dirty="0"/>
            </a:br>
            <a:endParaRPr lang="en-GB" sz="2400" b="1" dirty="0"/>
          </a:p>
          <a:p>
            <a:pPr marL="0" indent="0">
              <a:buNone/>
            </a:pPr>
            <a:r>
              <a:rPr lang="en-GB" sz="2400" b="1" dirty="0"/>
              <a:t>Manual, time-consuming, paper-based processes</a:t>
            </a:r>
            <a:br>
              <a:rPr lang="en-GB" sz="2400" b="1" dirty="0"/>
            </a:br>
            <a:endParaRPr lang="en-GB" sz="2400" b="1" dirty="0"/>
          </a:p>
          <a:p>
            <a:pPr marL="0" indent="0">
              <a:buNone/>
            </a:pPr>
            <a:r>
              <a:rPr lang="en-GB" sz="2400" b="1" dirty="0"/>
              <a:t>Clearance takes too long and is often subject to fraud</a:t>
            </a:r>
            <a:endParaRPr lang="en-GB" sz="2400" dirty="0"/>
          </a:p>
          <a:p>
            <a:pPr marL="0" indent="0">
              <a:buNone/>
            </a:pPr>
            <a:endParaRPr lang="en-GB" sz="2400" b="1" dirty="0"/>
          </a:p>
          <a:p>
            <a:pPr marL="0" indent="0">
              <a:buNone/>
            </a:pPr>
            <a:r>
              <a:rPr lang="en-GB" sz="2400" b="1" dirty="0"/>
              <a:t>High costs and poor customer service</a:t>
            </a:r>
            <a:br>
              <a:rPr lang="en-GB" sz="2400" b="1" dirty="0"/>
            </a:br>
            <a:r>
              <a:rPr lang="en-GB" sz="2400" dirty="0"/>
              <a:t>.</a:t>
            </a:r>
          </a:p>
        </p:txBody>
      </p:sp>
      <p:sp>
        <p:nvSpPr>
          <p:cNvPr id="248" name="TextBox 247">
            <a:extLst>
              <a:ext uri="{FF2B5EF4-FFF2-40B4-BE49-F238E27FC236}">
                <a16:creationId xmlns:a16="http://schemas.microsoft.com/office/drawing/2014/main" id="{8068CCEE-3929-944A-9B75-4B15BD9E4C9B}"/>
              </a:ext>
            </a:extLst>
          </p:cNvPr>
          <p:cNvSpPr txBox="1"/>
          <p:nvPr/>
        </p:nvSpPr>
        <p:spPr>
          <a:xfrm>
            <a:off x="8659970" y="1048267"/>
            <a:ext cx="1244151" cy="215444"/>
          </a:xfrm>
          <a:prstGeom prst="rect">
            <a:avLst/>
          </a:prstGeom>
          <a:noFill/>
        </p:spPr>
        <p:txBody>
          <a:bodyPr wrap="square" rtlCol="0" anchor="t" anchorCtr="0">
            <a:spAutoFit/>
          </a:bodyPr>
          <a:lstStyle/>
          <a:p>
            <a:pPr algn="ctr" defTabSz="914354"/>
            <a:r>
              <a:rPr lang="en-GB" sz="800" dirty="0">
                <a:solidFill>
                  <a:prstClr val="black"/>
                </a:solidFill>
                <a:ea typeface="Helvetica Neue for IBM Roman" charset="0"/>
                <a:cs typeface="Helvetica Neue for IBM Roman" charset="0"/>
              </a:rPr>
              <a:t>Inland Transportation</a:t>
            </a:r>
          </a:p>
        </p:txBody>
      </p:sp>
      <p:sp>
        <p:nvSpPr>
          <p:cNvPr id="249" name="TextBox 248">
            <a:extLst>
              <a:ext uri="{FF2B5EF4-FFF2-40B4-BE49-F238E27FC236}">
                <a16:creationId xmlns:a16="http://schemas.microsoft.com/office/drawing/2014/main" id="{8068CCEE-3929-944A-9B75-4B15BD9E4C9B}"/>
              </a:ext>
            </a:extLst>
          </p:cNvPr>
          <p:cNvSpPr txBox="1"/>
          <p:nvPr/>
        </p:nvSpPr>
        <p:spPr>
          <a:xfrm>
            <a:off x="10418583" y="1788098"/>
            <a:ext cx="1244151" cy="338554"/>
          </a:xfrm>
          <a:prstGeom prst="rect">
            <a:avLst/>
          </a:prstGeom>
          <a:noFill/>
        </p:spPr>
        <p:txBody>
          <a:bodyPr wrap="square" rtlCol="0" anchor="t" anchorCtr="0">
            <a:spAutoFit/>
          </a:bodyPr>
          <a:lstStyle/>
          <a:p>
            <a:pPr defTabSz="914354"/>
            <a:r>
              <a:rPr lang="en-GB" sz="800" dirty="0">
                <a:solidFill>
                  <a:prstClr val="black"/>
                </a:solidFill>
                <a:ea typeface="Helvetica Neue for IBM Roman" charset="0"/>
                <a:cs typeface="Helvetica Neue for IBM Roman" charset="0"/>
              </a:rPr>
              <a:t>Shippers / Beneficial Cargo Owner</a:t>
            </a:r>
          </a:p>
        </p:txBody>
      </p:sp>
      <p:sp>
        <p:nvSpPr>
          <p:cNvPr id="250" name="TextBox 249">
            <a:extLst>
              <a:ext uri="{FF2B5EF4-FFF2-40B4-BE49-F238E27FC236}">
                <a16:creationId xmlns:a16="http://schemas.microsoft.com/office/drawing/2014/main" id="{8068CCEE-3929-944A-9B75-4B15BD9E4C9B}"/>
              </a:ext>
            </a:extLst>
          </p:cNvPr>
          <p:cNvSpPr txBox="1"/>
          <p:nvPr/>
        </p:nvSpPr>
        <p:spPr>
          <a:xfrm>
            <a:off x="11070093" y="2398885"/>
            <a:ext cx="1083919" cy="338554"/>
          </a:xfrm>
          <a:prstGeom prst="rect">
            <a:avLst/>
          </a:prstGeom>
          <a:noFill/>
        </p:spPr>
        <p:txBody>
          <a:bodyPr wrap="square" rtlCol="0" anchor="t" anchorCtr="0">
            <a:spAutoFit/>
          </a:bodyPr>
          <a:lstStyle/>
          <a:p>
            <a:pPr defTabSz="914354"/>
            <a:r>
              <a:rPr lang="en-GB" sz="800">
                <a:solidFill>
                  <a:prstClr val="black"/>
                </a:solidFill>
                <a:ea typeface="Helvetica Neue for IBM Roman" charset="0"/>
                <a:cs typeface="Helvetica Neue for IBM Roman" charset="0"/>
              </a:rPr>
              <a:t>Supply Chain Visibility Systems</a:t>
            </a:r>
          </a:p>
        </p:txBody>
      </p:sp>
      <p:sp>
        <p:nvSpPr>
          <p:cNvPr id="251" name="TextBox 250">
            <a:extLst>
              <a:ext uri="{FF2B5EF4-FFF2-40B4-BE49-F238E27FC236}">
                <a16:creationId xmlns:a16="http://schemas.microsoft.com/office/drawing/2014/main" id="{8068CCEE-3929-944A-9B75-4B15BD9E4C9B}"/>
              </a:ext>
            </a:extLst>
          </p:cNvPr>
          <p:cNvSpPr txBox="1"/>
          <p:nvPr/>
        </p:nvSpPr>
        <p:spPr>
          <a:xfrm>
            <a:off x="11469225" y="3356424"/>
            <a:ext cx="804472" cy="338554"/>
          </a:xfrm>
          <a:prstGeom prst="rect">
            <a:avLst/>
          </a:prstGeom>
          <a:noFill/>
        </p:spPr>
        <p:txBody>
          <a:bodyPr wrap="square" rtlCol="0" anchor="t" anchorCtr="0">
            <a:spAutoFit/>
          </a:bodyPr>
          <a:lstStyle/>
          <a:p>
            <a:pPr defTabSz="914354"/>
            <a:r>
              <a:rPr lang="en-GB" sz="800">
                <a:solidFill>
                  <a:prstClr val="black"/>
                </a:solidFill>
                <a:ea typeface="Helvetica Neue for IBM Roman" charset="0"/>
                <a:cs typeface="Helvetica Neue for IBM Roman" charset="0"/>
              </a:rPr>
              <a:t>Trade Associations</a:t>
            </a:r>
          </a:p>
        </p:txBody>
      </p:sp>
      <p:sp>
        <p:nvSpPr>
          <p:cNvPr id="252" name="TextBox 251">
            <a:extLst>
              <a:ext uri="{FF2B5EF4-FFF2-40B4-BE49-F238E27FC236}">
                <a16:creationId xmlns:a16="http://schemas.microsoft.com/office/drawing/2014/main" id="{8068CCEE-3929-944A-9B75-4B15BD9E4C9B}"/>
              </a:ext>
            </a:extLst>
          </p:cNvPr>
          <p:cNvSpPr txBox="1"/>
          <p:nvPr/>
        </p:nvSpPr>
        <p:spPr>
          <a:xfrm>
            <a:off x="11326022" y="4182589"/>
            <a:ext cx="1037937" cy="584775"/>
          </a:xfrm>
          <a:prstGeom prst="rect">
            <a:avLst/>
          </a:prstGeom>
          <a:noFill/>
        </p:spPr>
        <p:txBody>
          <a:bodyPr wrap="square" rtlCol="0" anchor="t" anchorCtr="0">
            <a:spAutoFit/>
          </a:bodyPr>
          <a:lstStyle/>
          <a:p>
            <a:pPr defTabSz="914354"/>
            <a:r>
              <a:rPr lang="en-GB" sz="800" dirty="0">
                <a:solidFill>
                  <a:prstClr val="black"/>
                </a:solidFill>
                <a:ea typeface="Helvetica Neue for IBM Roman" charset="0"/>
                <a:cs typeface="Helvetica Neue for IBM Roman" charset="0"/>
              </a:rPr>
              <a:t>Supply Chain / Transportation Management Systems</a:t>
            </a:r>
          </a:p>
        </p:txBody>
      </p:sp>
      <p:sp>
        <p:nvSpPr>
          <p:cNvPr id="253" name="TextBox 252">
            <a:extLst>
              <a:ext uri="{FF2B5EF4-FFF2-40B4-BE49-F238E27FC236}">
                <a16:creationId xmlns:a16="http://schemas.microsoft.com/office/drawing/2014/main" id="{8068CCEE-3929-944A-9B75-4B15BD9E4C9B}"/>
              </a:ext>
            </a:extLst>
          </p:cNvPr>
          <p:cNvSpPr txBox="1"/>
          <p:nvPr/>
        </p:nvSpPr>
        <p:spPr>
          <a:xfrm>
            <a:off x="10837641" y="5093975"/>
            <a:ext cx="1083919" cy="215444"/>
          </a:xfrm>
          <a:prstGeom prst="rect">
            <a:avLst/>
          </a:prstGeom>
          <a:noFill/>
        </p:spPr>
        <p:txBody>
          <a:bodyPr wrap="square" rtlCol="0" anchor="t" anchorCtr="0">
            <a:spAutoFit/>
          </a:bodyPr>
          <a:lstStyle/>
          <a:p>
            <a:pPr defTabSz="914354"/>
            <a:r>
              <a:rPr lang="en-GB" sz="800">
                <a:solidFill>
                  <a:prstClr val="black"/>
                </a:solidFill>
                <a:ea typeface="Helvetica Neue for IBM Roman" charset="0"/>
                <a:cs typeface="Helvetica Neue for IBM Roman" charset="0"/>
              </a:rPr>
              <a:t>Authorities</a:t>
            </a:r>
          </a:p>
        </p:txBody>
      </p:sp>
      <p:sp>
        <p:nvSpPr>
          <p:cNvPr id="254" name="TextBox 253">
            <a:extLst>
              <a:ext uri="{FF2B5EF4-FFF2-40B4-BE49-F238E27FC236}">
                <a16:creationId xmlns:a16="http://schemas.microsoft.com/office/drawing/2014/main" id="{8068CCEE-3929-944A-9B75-4B15BD9E4C9B}"/>
              </a:ext>
            </a:extLst>
          </p:cNvPr>
          <p:cNvSpPr txBox="1"/>
          <p:nvPr/>
        </p:nvSpPr>
        <p:spPr>
          <a:xfrm>
            <a:off x="9109010" y="5939028"/>
            <a:ext cx="1183391" cy="338554"/>
          </a:xfrm>
          <a:prstGeom prst="rect">
            <a:avLst/>
          </a:prstGeom>
          <a:noFill/>
        </p:spPr>
        <p:txBody>
          <a:bodyPr wrap="square" rtlCol="0" anchor="t" anchorCtr="0">
            <a:spAutoFit/>
          </a:bodyPr>
          <a:lstStyle/>
          <a:p>
            <a:pPr algn="ctr" defTabSz="914354"/>
            <a:r>
              <a:rPr lang="en-GB" sz="800" dirty="0">
                <a:solidFill>
                  <a:prstClr val="black"/>
                </a:solidFill>
                <a:ea typeface="Helvetica Neue for IBM Roman" charset="0"/>
                <a:cs typeface="Helvetica Neue for IBM Roman" charset="0"/>
              </a:rPr>
              <a:t>Financial / Insurance Services </a:t>
            </a:r>
          </a:p>
        </p:txBody>
      </p:sp>
      <p:sp>
        <p:nvSpPr>
          <p:cNvPr id="255" name="TextBox 254">
            <a:extLst>
              <a:ext uri="{FF2B5EF4-FFF2-40B4-BE49-F238E27FC236}">
                <a16:creationId xmlns:a16="http://schemas.microsoft.com/office/drawing/2014/main" id="{8068CCEE-3929-944A-9B75-4B15BD9E4C9B}"/>
              </a:ext>
            </a:extLst>
          </p:cNvPr>
          <p:cNvSpPr txBox="1"/>
          <p:nvPr/>
        </p:nvSpPr>
        <p:spPr>
          <a:xfrm>
            <a:off x="7255702" y="5724376"/>
            <a:ext cx="1310453" cy="461665"/>
          </a:xfrm>
          <a:prstGeom prst="rect">
            <a:avLst/>
          </a:prstGeom>
          <a:noFill/>
        </p:spPr>
        <p:txBody>
          <a:bodyPr wrap="square" rtlCol="0" anchor="t" anchorCtr="0">
            <a:spAutoFit/>
          </a:bodyPr>
          <a:lstStyle/>
          <a:p>
            <a:pPr algn="r" defTabSz="914354"/>
            <a:r>
              <a:rPr lang="en-GB" sz="800" dirty="0">
                <a:solidFill>
                  <a:prstClr val="black"/>
                </a:solidFill>
                <a:ea typeface="Helvetica Neue for IBM Roman" charset="0"/>
                <a:cs typeface="Helvetica Neue for IBM Roman" charset="0"/>
              </a:rPr>
              <a:t>Port Community Systems; Terminal Operating Systems</a:t>
            </a:r>
          </a:p>
        </p:txBody>
      </p:sp>
      <p:sp>
        <p:nvSpPr>
          <p:cNvPr id="256" name="TextBox 255">
            <a:extLst>
              <a:ext uri="{FF2B5EF4-FFF2-40B4-BE49-F238E27FC236}">
                <a16:creationId xmlns:a16="http://schemas.microsoft.com/office/drawing/2014/main" id="{8068CCEE-3929-944A-9B75-4B15BD9E4C9B}"/>
              </a:ext>
            </a:extLst>
          </p:cNvPr>
          <p:cNvSpPr txBox="1"/>
          <p:nvPr/>
        </p:nvSpPr>
        <p:spPr>
          <a:xfrm>
            <a:off x="6110200" y="3513926"/>
            <a:ext cx="916904" cy="338554"/>
          </a:xfrm>
          <a:prstGeom prst="rect">
            <a:avLst/>
          </a:prstGeom>
          <a:noFill/>
        </p:spPr>
        <p:txBody>
          <a:bodyPr wrap="square" rtlCol="0" anchor="t" anchorCtr="0">
            <a:spAutoFit/>
          </a:bodyPr>
          <a:lstStyle/>
          <a:p>
            <a:pPr algn="r" defTabSz="914354"/>
            <a:r>
              <a:rPr lang="en-GB" sz="800">
                <a:solidFill>
                  <a:prstClr val="black"/>
                </a:solidFill>
                <a:ea typeface="Helvetica Neue for IBM Roman" charset="0"/>
                <a:cs typeface="Helvetica Neue for IBM Roman" charset="0"/>
              </a:rPr>
              <a:t>Ports and Terminals</a:t>
            </a:r>
          </a:p>
        </p:txBody>
      </p:sp>
      <p:sp>
        <p:nvSpPr>
          <p:cNvPr id="257" name="TextBox 256">
            <a:extLst>
              <a:ext uri="{FF2B5EF4-FFF2-40B4-BE49-F238E27FC236}">
                <a16:creationId xmlns:a16="http://schemas.microsoft.com/office/drawing/2014/main" id="{8068CCEE-3929-944A-9B75-4B15BD9E4C9B}"/>
              </a:ext>
            </a:extLst>
          </p:cNvPr>
          <p:cNvSpPr txBox="1"/>
          <p:nvPr/>
        </p:nvSpPr>
        <p:spPr>
          <a:xfrm>
            <a:off x="6555161" y="5179724"/>
            <a:ext cx="1055752" cy="338554"/>
          </a:xfrm>
          <a:prstGeom prst="rect">
            <a:avLst/>
          </a:prstGeom>
          <a:noFill/>
        </p:spPr>
        <p:txBody>
          <a:bodyPr wrap="square" rtlCol="0" anchor="t" anchorCtr="0">
            <a:spAutoFit/>
          </a:bodyPr>
          <a:lstStyle/>
          <a:p>
            <a:pPr algn="r" defTabSz="914354"/>
            <a:r>
              <a:rPr lang="en-GB" sz="800" dirty="0">
                <a:ea typeface="Helvetica Neue for IBM Roman" charset="0"/>
                <a:cs typeface="Helvetica Neue for IBM Roman" charset="0"/>
              </a:rPr>
              <a:t>Freight Forwarders / 3PLs</a:t>
            </a:r>
          </a:p>
        </p:txBody>
      </p:sp>
      <p:sp>
        <p:nvSpPr>
          <p:cNvPr id="258" name="TextBox 257">
            <a:extLst>
              <a:ext uri="{FF2B5EF4-FFF2-40B4-BE49-F238E27FC236}">
                <a16:creationId xmlns:a16="http://schemas.microsoft.com/office/drawing/2014/main" id="{8068CCEE-3929-944A-9B75-4B15BD9E4C9B}"/>
              </a:ext>
            </a:extLst>
          </p:cNvPr>
          <p:cNvSpPr txBox="1"/>
          <p:nvPr/>
        </p:nvSpPr>
        <p:spPr>
          <a:xfrm>
            <a:off x="6418042" y="2626328"/>
            <a:ext cx="837660" cy="338554"/>
          </a:xfrm>
          <a:prstGeom prst="rect">
            <a:avLst/>
          </a:prstGeom>
          <a:noFill/>
        </p:spPr>
        <p:txBody>
          <a:bodyPr wrap="square" rtlCol="0" anchor="t" anchorCtr="0">
            <a:spAutoFit/>
          </a:bodyPr>
          <a:lstStyle/>
          <a:p>
            <a:pPr algn="r" defTabSz="914354"/>
            <a:r>
              <a:rPr lang="en-GB" sz="800" dirty="0">
                <a:solidFill>
                  <a:prstClr val="black"/>
                </a:solidFill>
                <a:ea typeface="Helvetica Neue for IBM Roman" charset="0"/>
                <a:cs typeface="Helvetica Neue for IBM Roman" charset="0"/>
              </a:rPr>
              <a:t>Customs Systems</a:t>
            </a:r>
          </a:p>
        </p:txBody>
      </p:sp>
      <p:sp>
        <p:nvSpPr>
          <p:cNvPr id="259" name="TextBox 258">
            <a:extLst>
              <a:ext uri="{FF2B5EF4-FFF2-40B4-BE49-F238E27FC236}">
                <a16:creationId xmlns:a16="http://schemas.microsoft.com/office/drawing/2014/main" id="{8068CCEE-3929-944A-9B75-4B15BD9E4C9B}"/>
              </a:ext>
            </a:extLst>
          </p:cNvPr>
          <p:cNvSpPr txBox="1"/>
          <p:nvPr/>
        </p:nvSpPr>
        <p:spPr>
          <a:xfrm>
            <a:off x="6096000" y="4367252"/>
            <a:ext cx="1055752" cy="215444"/>
          </a:xfrm>
          <a:prstGeom prst="rect">
            <a:avLst/>
          </a:prstGeom>
          <a:noFill/>
        </p:spPr>
        <p:txBody>
          <a:bodyPr wrap="square" rtlCol="0" anchor="t" anchorCtr="0">
            <a:spAutoFit/>
          </a:bodyPr>
          <a:lstStyle/>
          <a:p>
            <a:pPr algn="r" defTabSz="914354"/>
            <a:r>
              <a:rPr lang="en-GB" sz="800">
                <a:solidFill>
                  <a:prstClr val="black"/>
                </a:solidFill>
                <a:ea typeface="Helvetica Neue for IBM Roman" charset="0"/>
                <a:cs typeface="Helvetica Neue for IBM Roman" charset="0"/>
              </a:rPr>
              <a:t>Ocean Carriers</a:t>
            </a:r>
          </a:p>
        </p:txBody>
      </p:sp>
      <p:sp>
        <p:nvSpPr>
          <p:cNvPr id="260" name="TextBox 259">
            <a:extLst>
              <a:ext uri="{FF2B5EF4-FFF2-40B4-BE49-F238E27FC236}">
                <a16:creationId xmlns:a16="http://schemas.microsoft.com/office/drawing/2014/main" id="{8068CCEE-3929-944A-9B75-4B15BD9E4C9B}"/>
              </a:ext>
            </a:extLst>
          </p:cNvPr>
          <p:cNvSpPr txBox="1"/>
          <p:nvPr/>
        </p:nvSpPr>
        <p:spPr>
          <a:xfrm>
            <a:off x="7242217" y="1745220"/>
            <a:ext cx="837660" cy="338554"/>
          </a:xfrm>
          <a:prstGeom prst="rect">
            <a:avLst/>
          </a:prstGeom>
          <a:noFill/>
        </p:spPr>
        <p:txBody>
          <a:bodyPr wrap="square" rtlCol="0" anchor="t" anchorCtr="0">
            <a:spAutoFit/>
          </a:bodyPr>
          <a:lstStyle/>
          <a:p>
            <a:pPr algn="r" defTabSz="914354"/>
            <a:r>
              <a:rPr lang="en-GB" sz="800" dirty="0">
                <a:solidFill>
                  <a:prstClr val="black"/>
                </a:solidFill>
                <a:ea typeface="Helvetica Neue for IBM Roman" charset="0"/>
                <a:cs typeface="Helvetica Neue for IBM Roman" charset="0"/>
              </a:rPr>
              <a:t>Customs Brokers</a:t>
            </a:r>
          </a:p>
        </p:txBody>
      </p:sp>
      <p:pic>
        <p:nvPicPr>
          <p:cNvPr id="272" name="Picture 27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42717" y="4997742"/>
            <a:ext cx="324743" cy="486143"/>
          </a:xfrm>
          <a:prstGeom prst="rect">
            <a:avLst/>
          </a:prstGeom>
        </p:spPr>
      </p:pic>
      <p:pic>
        <p:nvPicPr>
          <p:cNvPr id="454" name="Picture 45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11389" y="4984717"/>
            <a:ext cx="297084" cy="444739"/>
          </a:xfrm>
          <a:prstGeom prst="rect">
            <a:avLst/>
          </a:prstGeom>
        </p:spPr>
      </p:pic>
      <p:pic>
        <p:nvPicPr>
          <p:cNvPr id="455" name="Picture 45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34187" y="1692843"/>
            <a:ext cx="313131" cy="468759"/>
          </a:xfrm>
          <a:prstGeom prst="rect">
            <a:avLst/>
          </a:prstGeom>
        </p:spPr>
      </p:pic>
      <p:pic>
        <p:nvPicPr>
          <p:cNvPr id="456" name="Picture 45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89647" y="5430453"/>
            <a:ext cx="303711" cy="454655"/>
          </a:xfrm>
          <a:prstGeom prst="rect">
            <a:avLst/>
          </a:prstGeom>
        </p:spPr>
      </p:pic>
      <p:pic>
        <p:nvPicPr>
          <p:cNvPr id="457" name="Picture 45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730468" y="2309864"/>
            <a:ext cx="347499" cy="520205"/>
          </a:xfrm>
          <a:prstGeom prst="rect">
            <a:avLst/>
          </a:prstGeom>
        </p:spPr>
      </p:pic>
      <p:pic>
        <p:nvPicPr>
          <p:cNvPr id="458" name="Picture 45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023455" y="4183127"/>
            <a:ext cx="305831" cy="457829"/>
          </a:xfrm>
          <a:prstGeom prst="rect">
            <a:avLst/>
          </a:prstGeom>
        </p:spPr>
      </p:pic>
      <p:pic>
        <p:nvPicPr>
          <p:cNvPr id="459" name="Picture 45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145792" y="3289533"/>
            <a:ext cx="305456" cy="457271"/>
          </a:xfrm>
          <a:prstGeom prst="rect">
            <a:avLst/>
          </a:prstGeom>
        </p:spPr>
      </p:pic>
      <p:pic>
        <p:nvPicPr>
          <p:cNvPr id="9" name="Picture 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171735" y="4219431"/>
            <a:ext cx="300831" cy="450347"/>
          </a:xfrm>
          <a:prstGeom prst="rect">
            <a:avLst/>
          </a:prstGeom>
        </p:spPr>
      </p:pic>
      <p:pic>
        <p:nvPicPr>
          <p:cNvPr id="11" name="Picture 1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066353" y="1692843"/>
            <a:ext cx="289784" cy="433808"/>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050072" y="3300212"/>
            <a:ext cx="328333" cy="491517"/>
          </a:xfrm>
          <a:prstGeom prst="rect">
            <a:avLst/>
          </a:prstGeom>
        </p:spPr>
      </p:pic>
      <p:pic>
        <p:nvPicPr>
          <p:cNvPr id="16" name="Picture 1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498800" y="5596513"/>
            <a:ext cx="219992" cy="329331"/>
          </a:xfrm>
          <a:prstGeom prst="rect">
            <a:avLst/>
          </a:prstGeom>
        </p:spPr>
      </p:pic>
      <p:pic>
        <p:nvPicPr>
          <p:cNvPr id="17" name="Picture 16"/>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740418" y="5596513"/>
            <a:ext cx="218837" cy="327600"/>
          </a:xfrm>
          <a:prstGeom prst="rect">
            <a:avLst/>
          </a:prstGeom>
        </p:spPr>
      </p:pic>
      <p:grpSp>
        <p:nvGrpSpPr>
          <p:cNvPr id="58" name="Group 57"/>
          <p:cNvGrpSpPr/>
          <p:nvPr/>
        </p:nvGrpSpPr>
        <p:grpSpPr>
          <a:xfrm>
            <a:off x="9047370" y="1264917"/>
            <a:ext cx="494095" cy="707632"/>
            <a:chOff x="4655352" y="4959133"/>
            <a:chExt cx="716177" cy="1025695"/>
          </a:xfrm>
        </p:grpSpPr>
        <p:pic>
          <p:nvPicPr>
            <p:cNvPr id="59" name="Picture 5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034975" y="5480828"/>
              <a:ext cx="336554" cy="503823"/>
            </a:xfrm>
            <a:prstGeom prst="rect">
              <a:avLst/>
            </a:prstGeom>
          </p:spPr>
        </p:pic>
        <p:pic>
          <p:nvPicPr>
            <p:cNvPr id="60" name="Picture 59"/>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4842157" y="4959133"/>
              <a:ext cx="336672" cy="504000"/>
            </a:xfrm>
            <a:prstGeom prst="rect">
              <a:avLst/>
            </a:prstGeom>
          </p:spPr>
        </p:pic>
        <p:pic>
          <p:nvPicPr>
            <p:cNvPr id="73" name="Picture 7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655352" y="5480828"/>
              <a:ext cx="336672" cy="504000"/>
            </a:xfrm>
            <a:prstGeom prst="rect">
              <a:avLst/>
            </a:prstGeom>
          </p:spPr>
        </p:pic>
      </p:grpSp>
      <p:pic>
        <p:nvPicPr>
          <p:cNvPr id="2" name="Picture 1"/>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224881" y="2585935"/>
            <a:ext cx="404963" cy="459707"/>
          </a:xfrm>
          <a:prstGeom prst="rect">
            <a:avLst/>
          </a:prstGeom>
        </p:spPr>
      </p:pic>
      <p:grpSp>
        <p:nvGrpSpPr>
          <p:cNvPr id="55" name="Group 54">
            <a:extLst>
              <a:ext uri="{FF2B5EF4-FFF2-40B4-BE49-F238E27FC236}">
                <a16:creationId xmlns:a16="http://schemas.microsoft.com/office/drawing/2014/main" id="{594DE849-D1DF-6D4A-A0FF-A7883697A530}"/>
              </a:ext>
            </a:extLst>
          </p:cNvPr>
          <p:cNvGrpSpPr/>
          <p:nvPr/>
        </p:nvGrpSpPr>
        <p:grpSpPr>
          <a:xfrm>
            <a:off x="7480008" y="2025498"/>
            <a:ext cx="3471139" cy="3553217"/>
            <a:chOff x="7118830" y="2126638"/>
            <a:chExt cx="3471139" cy="3553217"/>
          </a:xfrm>
        </p:grpSpPr>
        <p:cxnSp>
          <p:nvCxnSpPr>
            <p:cNvPr id="56" name="Straight Arrow Connector 55">
              <a:extLst>
                <a:ext uri="{FF2B5EF4-FFF2-40B4-BE49-F238E27FC236}">
                  <a16:creationId xmlns:a16="http://schemas.microsoft.com/office/drawing/2014/main" id="{D184D7E9-EE01-B44E-B4A2-25FED4FBF27F}"/>
                </a:ext>
              </a:extLst>
            </p:cNvPr>
            <p:cNvCxnSpPr>
              <a:cxnSpLocks/>
            </p:cNvCxnSpPr>
            <p:nvPr/>
          </p:nvCxnSpPr>
          <p:spPr>
            <a:xfrm flipH="1">
              <a:off x="7140512" y="2196423"/>
              <a:ext cx="2536857" cy="1418280"/>
            </a:xfrm>
            <a:prstGeom prst="straightConnector1">
              <a:avLst/>
            </a:prstGeom>
            <a:ln w="12700" cap="sq" cmpd="sng">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D19E3E1-F9B0-3F41-8A5C-F9ABA3C657AA}"/>
                </a:ext>
              </a:extLst>
            </p:cNvPr>
            <p:cNvCxnSpPr>
              <a:cxnSpLocks/>
            </p:cNvCxnSpPr>
            <p:nvPr/>
          </p:nvCxnSpPr>
          <p:spPr>
            <a:xfrm>
              <a:off x="7191632" y="3105665"/>
              <a:ext cx="255200" cy="1918952"/>
            </a:xfrm>
            <a:prstGeom prst="straightConnector1">
              <a:avLst/>
            </a:prstGeom>
            <a:ln w="12700" cap="sq"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F39D4CE-104F-CF4C-9F02-E868B9BDD4A6}"/>
                </a:ext>
              </a:extLst>
            </p:cNvPr>
            <p:cNvCxnSpPr>
              <a:cxnSpLocks/>
            </p:cNvCxnSpPr>
            <p:nvPr/>
          </p:nvCxnSpPr>
          <p:spPr>
            <a:xfrm flipH="1">
              <a:off x="7246739" y="4538418"/>
              <a:ext cx="3229723" cy="96492"/>
            </a:xfrm>
            <a:prstGeom prst="straightConnector1">
              <a:avLst/>
            </a:prstGeom>
            <a:ln w="12700" cap="sq"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DCEA3D6-2522-6345-8577-E087D76F421E}"/>
                </a:ext>
              </a:extLst>
            </p:cNvPr>
            <p:cNvCxnSpPr>
              <a:cxnSpLocks/>
            </p:cNvCxnSpPr>
            <p:nvPr/>
          </p:nvCxnSpPr>
          <p:spPr>
            <a:xfrm>
              <a:off x="7358520" y="2946274"/>
              <a:ext cx="3200034" cy="656404"/>
            </a:xfrm>
            <a:prstGeom prst="straightConnector1">
              <a:avLst/>
            </a:prstGeom>
            <a:ln w="12700" cap="sq" cmpd="sng">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0CA591F-7C8F-D944-81C5-3E719EC982F1}"/>
                </a:ext>
              </a:extLst>
            </p:cNvPr>
            <p:cNvCxnSpPr>
              <a:cxnSpLocks/>
            </p:cNvCxnSpPr>
            <p:nvPr/>
          </p:nvCxnSpPr>
          <p:spPr>
            <a:xfrm>
              <a:off x="9043069" y="2184577"/>
              <a:ext cx="1433393" cy="2030802"/>
            </a:xfrm>
            <a:prstGeom prst="line">
              <a:avLst/>
            </a:prstGeom>
            <a:ln w="12700" cap="sq" cmpd="sng">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8389455-F730-044C-808E-73EDBC42DB04}"/>
                </a:ext>
              </a:extLst>
            </p:cNvPr>
            <p:cNvCxnSpPr>
              <a:cxnSpLocks/>
            </p:cNvCxnSpPr>
            <p:nvPr/>
          </p:nvCxnSpPr>
          <p:spPr>
            <a:xfrm>
              <a:off x="9151103" y="2181190"/>
              <a:ext cx="1367062" cy="1220163"/>
            </a:xfrm>
            <a:prstGeom prst="line">
              <a:avLst/>
            </a:prstGeom>
            <a:ln w="12700" cap="sq" cmpd="sng">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C00C4B8-6E03-1449-BC39-13EA41AD421D}"/>
                </a:ext>
              </a:extLst>
            </p:cNvPr>
            <p:cNvCxnSpPr>
              <a:cxnSpLocks/>
            </p:cNvCxnSpPr>
            <p:nvPr/>
          </p:nvCxnSpPr>
          <p:spPr>
            <a:xfrm>
              <a:off x="8908391" y="2226851"/>
              <a:ext cx="497946" cy="3256737"/>
            </a:xfrm>
            <a:prstGeom prst="line">
              <a:avLst/>
            </a:prstGeom>
            <a:ln w="12700" cap="sq" cmpd="sng">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372EC8B-EF72-614E-8C74-849C83BF852D}"/>
                </a:ext>
              </a:extLst>
            </p:cNvPr>
            <p:cNvCxnSpPr>
              <a:cxnSpLocks/>
            </p:cNvCxnSpPr>
            <p:nvPr/>
          </p:nvCxnSpPr>
          <p:spPr>
            <a:xfrm flipV="1">
              <a:off x="7723522" y="2870862"/>
              <a:ext cx="2611822" cy="2191924"/>
            </a:xfrm>
            <a:prstGeom prst="straightConnector1">
              <a:avLst/>
            </a:prstGeom>
            <a:ln w="12700" cap="sq" cmpd="sng">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873DAE8-62B6-8444-93E8-CAB7255FA2E7}"/>
                </a:ext>
              </a:extLst>
            </p:cNvPr>
            <p:cNvCxnSpPr>
              <a:cxnSpLocks/>
            </p:cNvCxnSpPr>
            <p:nvPr/>
          </p:nvCxnSpPr>
          <p:spPr>
            <a:xfrm>
              <a:off x="9953157" y="2330659"/>
              <a:ext cx="636812" cy="1825029"/>
            </a:xfrm>
            <a:prstGeom prst="straightConnector1">
              <a:avLst/>
            </a:prstGeom>
            <a:ln w="9525" cap="sq" cmpd="sng">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A0AF73ED-3A39-F749-BBF7-B51CA8DBB386}"/>
                </a:ext>
              </a:extLst>
            </p:cNvPr>
            <p:cNvCxnSpPr>
              <a:cxnSpLocks/>
            </p:cNvCxnSpPr>
            <p:nvPr/>
          </p:nvCxnSpPr>
          <p:spPr>
            <a:xfrm flipV="1">
              <a:off x="7348151" y="2191365"/>
              <a:ext cx="1344580" cy="634213"/>
            </a:xfrm>
            <a:prstGeom prst="straightConnector1">
              <a:avLst/>
            </a:prstGeom>
            <a:ln w="9525" cap="sq" cmpd="sng">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69F4DDB-2725-BA47-94D0-B33C70D9D601}"/>
                </a:ext>
              </a:extLst>
            </p:cNvPr>
            <p:cNvCxnSpPr>
              <a:cxnSpLocks/>
            </p:cNvCxnSpPr>
            <p:nvPr/>
          </p:nvCxnSpPr>
          <p:spPr>
            <a:xfrm flipV="1">
              <a:off x="7348151" y="2126638"/>
              <a:ext cx="2277969" cy="715416"/>
            </a:xfrm>
            <a:prstGeom prst="line">
              <a:avLst/>
            </a:prstGeom>
            <a:ln w="9525" cap="sq" cmpd="sng">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5FAE702-619B-6647-897A-2A1A08521B58}"/>
                </a:ext>
              </a:extLst>
            </p:cNvPr>
            <p:cNvCxnSpPr>
              <a:cxnSpLocks/>
            </p:cNvCxnSpPr>
            <p:nvPr/>
          </p:nvCxnSpPr>
          <p:spPr>
            <a:xfrm flipH="1">
              <a:off x="7266943" y="4403109"/>
              <a:ext cx="3209519" cy="77951"/>
            </a:xfrm>
            <a:prstGeom prst="line">
              <a:avLst/>
            </a:prstGeom>
            <a:ln w="9525" cap="sq" cmpd="sng">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A625EEFB-5D4F-6A4C-B2A3-FEF914A29DDB}"/>
                </a:ext>
              </a:extLst>
            </p:cNvPr>
            <p:cNvCxnSpPr>
              <a:cxnSpLocks/>
            </p:cNvCxnSpPr>
            <p:nvPr/>
          </p:nvCxnSpPr>
          <p:spPr>
            <a:xfrm>
              <a:off x="8130944" y="2370666"/>
              <a:ext cx="1933828" cy="2673978"/>
            </a:xfrm>
            <a:prstGeom prst="straightConnector1">
              <a:avLst/>
            </a:prstGeom>
            <a:ln w="12700" cap="sq"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37652CA3-1489-EE46-BE85-8C7CF4F7205E}"/>
                </a:ext>
              </a:extLst>
            </p:cNvPr>
            <p:cNvCxnSpPr>
              <a:cxnSpLocks/>
            </p:cNvCxnSpPr>
            <p:nvPr/>
          </p:nvCxnSpPr>
          <p:spPr>
            <a:xfrm>
              <a:off x="7245236" y="4769146"/>
              <a:ext cx="2775580" cy="450710"/>
            </a:xfrm>
            <a:prstGeom prst="straightConnector1">
              <a:avLst/>
            </a:prstGeom>
            <a:ln w="9525" cap="sq" cmpd="sng">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1816295-48DB-ED47-9BB1-AB53CFD9BE5F}"/>
                </a:ext>
              </a:extLst>
            </p:cNvPr>
            <p:cNvCxnSpPr>
              <a:cxnSpLocks/>
            </p:cNvCxnSpPr>
            <p:nvPr/>
          </p:nvCxnSpPr>
          <p:spPr>
            <a:xfrm>
              <a:off x="8006590" y="2423737"/>
              <a:ext cx="1289126" cy="3075129"/>
            </a:xfrm>
            <a:prstGeom prst="line">
              <a:avLst/>
            </a:prstGeom>
            <a:ln w="9525" cap="sq" cmpd="sng">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592F1149-8061-7B48-9B61-051AEF8878D8}"/>
                </a:ext>
              </a:extLst>
            </p:cNvPr>
            <p:cNvCxnSpPr>
              <a:cxnSpLocks/>
            </p:cNvCxnSpPr>
            <p:nvPr/>
          </p:nvCxnSpPr>
          <p:spPr>
            <a:xfrm flipH="1">
              <a:off x="7226309" y="2330659"/>
              <a:ext cx="2550413" cy="1995434"/>
            </a:xfrm>
            <a:prstGeom prst="straightConnector1">
              <a:avLst/>
            </a:prstGeom>
            <a:ln w="9525" cap="sq" cmpd="sng">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563B091-BFE4-E44E-9D99-71FB4C2F397D}"/>
                </a:ext>
              </a:extLst>
            </p:cNvPr>
            <p:cNvCxnSpPr>
              <a:cxnSpLocks/>
            </p:cNvCxnSpPr>
            <p:nvPr/>
          </p:nvCxnSpPr>
          <p:spPr>
            <a:xfrm flipH="1">
              <a:off x="7125576" y="2402128"/>
              <a:ext cx="728270" cy="1813251"/>
            </a:xfrm>
            <a:prstGeom prst="straightConnector1">
              <a:avLst/>
            </a:prstGeom>
            <a:ln w="9525" cap="sq" cmpd="sng">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34F6CA1-116B-5F49-B388-56C9B71CAF5D}"/>
                </a:ext>
              </a:extLst>
            </p:cNvPr>
            <p:cNvCxnSpPr/>
            <p:nvPr/>
          </p:nvCxnSpPr>
          <p:spPr>
            <a:xfrm flipH="1">
              <a:off x="7782567" y="4671178"/>
              <a:ext cx="2717072" cy="595246"/>
            </a:xfrm>
            <a:prstGeom prst="straightConnector1">
              <a:avLst/>
            </a:prstGeom>
            <a:ln w="12700" cap="sq" cmpd="sng">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9ACF7D8-28E6-6A46-8D30-B3EC5F3D5591}"/>
                </a:ext>
              </a:extLst>
            </p:cNvPr>
            <p:cNvCxnSpPr>
              <a:cxnSpLocks/>
            </p:cNvCxnSpPr>
            <p:nvPr/>
          </p:nvCxnSpPr>
          <p:spPr>
            <a:xfrm flipH="1">
              <a:off x="7160532" y="2277437"/>
              <a:ext cx="2559054" cy="1506907"/>
            </a:xfrm>
            <a:prstGeom prst="straightConnector1">
              <a:avLst/>
            </a:prstGeom>
            <a:ln w="9525" cap="sq" cmpd="sng">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FE34626-543F-0E49-AD2C-850909D15B39}"/>
                </a:ext>
              </a:extLst>
            </p:cNvPr>
            <p:cNvCxnSpPr>
              <a:cxnSpLocks/>
            </p:cNvCxnSpPr>
            <p:nvPr/>
          </p:nvCxnSpPr>
          <p:spPr>
            <a:xfrm flipH="1">
              <a:off x="7118830" y="2205262"/>
              <a:ext cx="1695465" cy="1266766"/>
            </a:xfrm>
            <a:prstGeom prst="line">
              <a:avLst/>
            </a:prstGeom>
            <a:ln w="9525" cap="sq" cmpd="sng">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87306496-0AA8-D84D-B66C-E1C6B6C69698}"/>
                </a:ext>
              </a:extLst>
            </p:cNvPr>
            <p:cNvCxnSpPr>
              <a:cxnSpLocks/>
            </p:cNvCxnSpPr>
            <p:nvPr/>
          </p:nvCxnSpPr>
          <p:spPr>
            <a:xfrm>
              <a:off x="7125576" y="3916033"/>
              <a:ext cx="2014084" cy="1763822"/>
            </a:xfrm>
            <a:prstGeom prst="straightConnector1">
              <a:avLst/>
            </a:prstGeom>
            <a:ln w="12700" cap="sq"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297D901-4379-0141-B222-8EA102564C6D}"/>
                </a:ext>
              </a:extLst>
            </p:cNvPr>
            <p:cNvCxnSpPr>
              <a:cxnSpLocks/>
            </p:cNvCxnSpPr>
            <p:nvPr/>
          </p:nvCxnSpPr>
          <p:spPr>
            <a:xfrm flipH="1">
              <a:off x="9509081" y="3018369"/>
              <a:ext cx="863747" cy="2473573"/>
            </a:xfrm>
            <a:prstGeom prst="line">
              <a:avLst/>
            </a:prstGeom>
            <a:ln w="12700" cap="sq" cmpd="sng">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462F177-0126-3940-815C-ADDC261E5993}"/>
                </a:ext>
              </a:extLst>
            </p:cNvPr>
            <p:cNvCxnSpPr>
              <a:cxnSpLocks/>
            </p:cNvCxnSpPr>
            <p:nvPr/>
          </p:nvCxnSpPr>
          <p:spPr>
            <a:xfrm flipH="1">
              <a:off x="9594337" y="3071722"/>
              <a:ext cx="852959" cy="2456613"/>
            </a:xfrm>
            <a:prstGeom prst="line">
              <a:avLst/>
            </a:prstGeom>
            <a:ln w="9525" cap="sq" cmpd="sng">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B405EFA-62D6-1140-9278-0382A491226B}"/>
                </a:ext>
              </a:extLst>
            </p:cNvPr>
            <p:cNvCxnSpPr>
              <a:cxnSpLocks/>
            </p:cNvCxnSpPr>
            <p:nvPr/>
          </p:nvCxnSpPr>
          <p:spPr>
            <a:xfrm>
              <a:off x="7274011" y="3056238"/>
              <a:ext cx="1947020" cy="2496768"/>
            </a:xfrm>
            <a:prstGeom prst="straightConnector1">
              <a:avLst/>
            </a:prstGeom>
            <a:ln w="12700" cap="sq" cmpd="sng">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2052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D3B80AA-CF78-4A9D-AB18-752FE51F6CF4}"/>
              </a:ext>
            </a:extLst>
          </p:cNvPr>
          <p:cNvSpPr>
            <a:spLocks noGrp="1"/>
          </p:cNvSpPr>
          <p:nvPr>
            <p:ph type="body" sz="quarter" idx="13"/>
          </p:nvPr>
        </p:nvSpPr>
        <p:spPr>
          <a:xfrm>
            <a:off x="167639" y="192619"/>
            <a:ext cx="11241076" cy="649904"/>
          </a:xfrm>
        </p:spPr>
        <p:txBody>
          <a:bodyPr>
            <a:noAutofit/>
          </a:bodyPr>
          <a:lstStyle/>
          <a:p>
            <a:r>
              <a:rPr lang="en-US" dirty="0">
                <a:solidFill>
                  <a:schemeClr val="bg1"/>
                </a:solidFill>
              </a:rPr>
              <a:t>The </a:t>
            </a:r>
            <a:r>
              <a:rPr lang="en-US" dirty="0" err="1">
                <a:solidFill>
                  <a:schemeClr val="bg1"/>
                </a:solidFill>
              </a:rPr>
              <a:t>TradeLens</a:t>
            </a:r>
            <a:r>
              <a:rPr lang="en-US" dirty="0">
                <a:solidFill>
                  <a:schemeClr val="bg1"/>
                </a:solidFill>
              </a:rPr>
              <a:t> Platform - Digitizing the global supply chain</a:t>
            </a:r>
          </a:p>
          <a:p>
            <a:endParaRPr lang="en-US" dirty="0">
              <a:solidFill>
                <a:schemeClr val="bg1"/>
              </a:solidFill>
            </a:endParaRPr>
          </a:p>
        </p:txBody>
      </p:sp>
      <p:sp>
        <p:nvSpPr>
          <p:cNvPr id="280" name="Content Placeholder 21">
            <a:extLst>
              <a:ext uri="{FF2B5EF4-FFF2-40B4-BE49-F238E27FC236}">
                <a16:creationId xmlns:a16="http://schemas.microsoft.com/office/drawing/2014/main" id="{282ED248-FAD9-3747-9E59-F5C45CB27818}"/>
              </a:ext>
            </a:extLst>
          </p:cNvPr>
          <p:cNvSpPr txBox="1">
            <a:spLocks/>
          </p:cNvSpPr>
          <p:nvPr/>
        </p:nvSpPr>
        <p:spPr>
          <a:xfrm>
            <a:off x="298028" y="1548967"/>
            <a:ext cx="5892937" cy="4602423"/>
          </a:xfrm>
          <a:prstGeom prst="rect">
            <a:avLst/>
          </a:prstGeom>
        </p:spPr>
        <p:txBody>
          <a:bodyPr>
            <a:normAutofit/>
          </a:bodyPr>
          <a:lstStyle>
            <a:lvl1pPr marL="342900" indent="-342900" algn="l" defTabSz="457200" rtl="0" eaLnBrk="1" latinLnBrk="0" hangingPunct="1">
              <a:spcBef>
                <a:spcPct val="20000"/>
              </a:spcBef>
              <a:buFont typeface="Arial"/>
              <a:buChar char="•"/>
              <a:defRPr sz="1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400" b="1" dirty="0"/>
              <a:t>Connects the ecosystem</a:t>
            </a:r>
          </a:p>
          <a:p>
            <a:pPr marL="0" indent="0">
              <a:buNone/>
            </a:pPr>
            <a:r>
              <a:rPr lang="en-GB" sz="2400" dirty="0"/>
              <a:t> </a:t>
            </a:r>
            <a:br>
              <a:rPr lang="en-GB" sz="2400" dirty="0"/>
            </a:br>
            <a:r>
              <a:rPr lang="en-GB" sz="2400" b="1" dirty="0"/>
              <a:t>Drives true information sharing</a:t>
            </a:r>
            <a:r>
              <a:rPr lang="en-GB" sz="2400" dirty="0"/>
              <a:t> </a:t>
            </a:r>
            <a:br>
              <a:rPr lang="en-GB" sz="2400" dirty="0"/>
            </a:br>
            <a:br>
              <a:rPr lang="en-GB" sz="2400" dirty="0"/>
            </a:br>
            <a:r>
              <a:rPr lang="en-GB" sz="2400" b="1" dirty="0"/>
              <a:t>Fosters collaboration and trust</a:t>
            </a:r>
            <a:br>
              <a:rPr lang="en-GB" sz="2400" dirty="0"/>
            </a:br>
            <a:br>
              <a:rPr lang="en-GB" sz="2400" dirty="0"/>
            </a:br>
            <a:r>
              <a:rPr lang="en-GB" sz="2400" b="1" dirty="0"/>
              <a:t>Spurs innovation</a:t>
            </a:r>
            <a:r>
              <a:rPr lang="en-GB" sz="2400" dirty="0"/>
              <a:t> </a:t>
            </a:r>
            <a:br>
              <a:rPr lang="en-GB" sz="2400" dirty="0"/>
            </a:br>
            <a:endParaRPr lang="en-GB" sz="2400" dirty="0"/>
          </a:p>
        </p:txBody>
      </p:sp>
      <p:grpSp>
        <p:nvGrpSpPr>
          <p:cNvPr id="2" name="Group 1">
            <a:extLst>
              <a:ext uri="{FF2B5EF4-FFF2-40B4-BE49-F238E27FC236}">
                <a16:creationId xmlns:a16="http://schemas.microsoft.com/office/drawing/2014/main" id="{6CE5CAAF-86BE-8544-A944-DB7369317C10}"/>
              </a:ext>
            </a:extLst>
          </p:cNvPr>
          <p:cNvGrpSpPr/>
          <p:nvPr/>
        </p:nvGrpSpPr>
        <p:grpSpPr>
          <a:xfrm>
            <a:off x="5858198" y="1071660"/>
            <a:ext cx="6499657" cy="5229314"/>
            <a:chOff x="4221263" y="862056"/>
            <a:chExt cx="4874743" cy="3921986"/>
          </a:xfrm>
        </p:grpSpPr>
        <p:sp>
          <p:nvSpPr>
            <p:cNvPr id="233" name="Oval 232">
              <a:extLst>
                <a:ext uri="{FF2B5EF4-FFF2-40B4-BE49-F238E27FC236}">
                  <a16:creationId xmlns:a16="http://schemas.microsoft.com/office/drawing/2014/main" id="{4023085B-181F-4443-8148-F32DBA133AB0}"/>
                </a:ext>
              </a:extLst>
            </p:cNvPr>
            <p:cNvSpPr/>
            <p:nvPr/>
          </p:nvSpPr>
          <p:spPr>
            <a:xfrm>
              <a:off x="5139796" y="1345738"/>
              <a:ext cx="3088116" cy="3088116"/>
            </a:xfrm>
            <a:prstGeom prst="ellipse">
              <a:avLst/>
            </a:prstGeom>
            <a:noFill/>
            <a:ln w="127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45D469A2-0FA8-4749-AA11-0E4BBEB1B60F}"/>
                </a:ext>
              </a:extLst>
            </p:cNvPr>
            <p:cNvSpPr/>
            <p:nvPr/>
          </p:nvSpPr>
          <p:spPr>
            <a:xfrm>
              <a:off x="7156839" y="1320892"/>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212E766B-86FF-D240-893F-557C03968C04}"/>
                </a:ext>
              </a:extLst>
            </p:cNvPr>
            <p:cNvSpPr/>
            <p:nvPr/>
          </p:nvSpPr>
          <p:spPr>
            <a:xfrm>
              <a:off x="7689580" y="1801596"/>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A6259A3D-38DE-5E42-BA5F-6284CF9D4B87}"/>
                </a:ext>
              </a:extLst>
            </p:cNvPr>
            <p:cNvSpPr/>
            <p:nvPr/>
          </p:nvSpPr>
          <p:spPr>
            <a:xfrm>
              <a:off x="7942477" y="2527903"/>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EB374AB8-81F5-4042-9115-077DBFC29851}"/>
                </a:ext>
              </a:extLst>
            </p:cNvPr>
            <p:cNvSpPr/>
            <p:nvPr/>
          </p:nvSpPr>
          <p:spPr>
            <a:xfrm>
              <a:off x="7888624" y="3212736"/>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4D6E9C88-A78B-2A43-9BAB-C91ABBAC567B}"/>
                </a:ext>
              </a:extLst>
            </p:cNvPr>
            <p:cNvSpPr/>
            <p:nvPr/>
          </p:nvSpPr>
          <p:spPr>
            <a:xfrm>
              <a:off x="7464868" y="3806085"/>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75D231D3-37E0-4247-BBE0-5CAD3D8ECBAA}"/>
                </a:ext>
              </a:extLst>
            </p:cNvPr>
            <p:cNvSpPr/>
            <p:nvPr/>
          </p:nvSpPr>
          <p:spPr>
            <a:xfrm>
              <a:off x="6797006" y="4158279"/>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AA3133FA-192A-E04B-8A9A-480355D7031B}"/>
                </a:ext>
              </a:extLst>
            </p:cNvPr>
            <p:cNvSpPr/>
            <p:nvPr/>
          </p:nvSpPr>
          <p:spPr>
            <a:xfrm>
              <a:off x="6051469" y="4120060"/>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C1725B0E-43A5-6D4E-8134-1EB2D6CBA14A}"/>
                </a:ext>
              </a:extLst>
            </p:cNvPr>
            <p:cNvSpPr/>
            <p:nvPr/>
          </p:nvSpPr>
          <p:spPr>
            <a:xfrm>
              <a:off x="5390773" y="3799385"/>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69605CE6-0A8B-3748-80CE-54B1F0A0960E}"/>
                </a:ext>
              </a:extLst>
            </p:cNvPr>
            <p:cNvSpPr/>
            <p:nvPr/>
          </p:nvSpPr>
          <p:spPr>
            <a:xfrm>
              <a:off x="5048779" y="3215666"/>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88F60AE8-F388-1F4F-A735-D11C548186EC}"/>
                </a:ext>
              </a:extLst>
            </p:cNvPr>
            <p:cNvSpPr/>
            <p:nvPr/>
          </p:nvSpPr>
          <p:spPr>
            <a:xfrm>
              <a:off x="4940850" y="2527373"/>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2A6CA9EA-73B3-5C4F-BFEC-9ECF58C7C468}"/>
                </a:ext>
              </a:extLst>
            </p:cNvPr>
            <p:cNvSpPr/>
            <p:nvPr/>
          </p:nvSpPr>
          <p:spPr>
            <a:xfrm>
              <a:off x="5082657" y="1984611"/>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D18BB8C6-F444-5B41-BD6A-409B8556B70F}"/>
                </a:ext>
              </a:extLst>
            </p:cNvPr>
            <p:cNvSpPr/>
            <p:nvPr/>
          </p:nvSpPr>
          <p:spPr>
            <a:xfrm>
              <a:off x="5752921" y="1347233"/>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EC625D68-3407-3C43-BDAE-1143F12BDA16}"/>
                </a:ext>
              </a:extLst>
            </p:cNvPr>
            <p:cNvSpPr/>
            <p:nvPr/>
          </p:nvSpPr>
          <p:spPr>
            <a:xfrm>
              <a:off x="6460087" y="1161725"/>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TextBox 246">
              <a:extLst>
                <a:ext uri="{FF2B5EF4-FFF2-40B4-BE49-F238E27FC236}">
                  <a16:creationId xmlns:a16="http://schemas.microsoft.com/office/drawing/2014/main" id="{C6CE00BA-5E89-104B-A85D-2EC8A790B122}"/>
                </a:ext>
              </a:extLst>
            </p:cNvPr>
            <p:cNvSpPr txBox="1"/>
            <p:nvPr/>
          </p:nvSpPr>
          <p:spPr>
            <a:xfrm>
              <a:off x="6224094" y="862056"/>
              <a:ext cx="933113" cy="161583"/>
            </a:xfrm>
            <a:prstGeom prst="rect">
              <a:avLst/>
            </a:prstGeom>
            <a:noFill/>
          </p:spPr>
          <p:txBody>
            <a:bodyPr wrap="square" rtlCol="0" anchor="t" anchorCtr="0">
              <a:spAutoFit/>
            </a:bodyPr>
            <a:lstStyle/>
            <a:p>
              <a:pPr algn="ctr" defTabSz="914354"/>
              <a:r>
                <a:rPr lang="en-GB" sz="800" dirty="0">
                  <a:solidFill>
                    <a:prstClr val="black"/>
                  </a:solidFill>
                  <a:ea typeface="Helvetica Neue for IBM Roman" charset="0"/>
                  <a:cs typeface="Helvetica Neue for IBM Roman" charset="0"/>
                </a:rPr>
                <a:t>Inland Transportation</a:t>
              </a:r>
            </a:p>
          </p:txBody>
        </p:sp>
        <p:sp>
          <p:nvSpPr>
            <p:cNvPr id="248" name="TextBox 247">
              <a:extLst>
                <a:ext uri="{FF2B5EF4-FFF2-40B4-BE49-F238E27FC236}">
                  <a16:creationId xmlns:a16="http://schemas.microsoft.com/office/drawing/2014/main" id="{C98CB1DA-216F-214D-A51F-CB12C8ECA39C}"/>
                </a:ext>
              </a:extLst>
            </p:cNvPr>
            <p:cNvSpPr txBox="1"/>
            <p:nvPr/>
          </p:nvSpPr>
          <p:spPr>
            <a:xfrm>
              <a:off x="7543054" y="1416929"/>
              <a:ext cx="933113" cy="253916"/>
            </a:xfrm>
            <a:prstGeom prst="rect">
              <a:avLst/>
            </a:prstGeom>
            <a:noFill/>
          </p:spPr>
          <p:txBody>
            <a:bodyPr wrap="square" rtlCol="0" anchor="t" anchorCtr="0">
              <a:spAutoFit/>
            </a:bodyPr>
            <a:lstStyle/>
            <a:p>
              <a:pPr defTabSz="914354"/>
              <a:r>
                <a:rPr lang="en-GB" sz="800" dirty="0">
                  <a:solidFill>
                    <a:prstClr val="black"/>
                  </a:solidFill>
                  <a:ea typeface="Helvetica Neue for IBM Roman" charset="0"/>
                  <a:cs typeface="Helvetica Neue for IBM Roman" charset="0"/>
                </a:rPr>
                <a:t>Shippers / Beneficial Cargo Owner</a:t>
              </a:r>
            </a:p>
          </p:txBody>
        </p:sp>
        <p:sp>
          <p:nvSpPr>
            <p:cNvPr id="249" name="TextBox 248">
              <a:extLst>
                <a:ext uri="{FF2B5EF4-FFF2-40B4-BE49-F238E27FC236}">
                  <a16:creationId xmlns:a16="http://schemas.microsoft.com/office/drawing/2014/main" id="{B437F200-E6D9-E744-8AEF-D48251824081}"/>
                </a:ext>
              </a:extLst>
            </p:cNvPr>
            <p:cNvSpPr txBox="1"/>
            <p:nvPr/>
          </p:nvSpPr>
          <p:spPr>
            <a:xfrm>
              <a:off x="8031686" y="1875019"/>
              <a:ext cx="812939" cy="253916"/>
            </a:xfrm>
            <a:prstGeom prst="rect">
              <a:avLst/>
            </a:prstGeom>
            <a:noFill/>
          </p:spPr>
          <p:txBody>
            <a:bodyPr wrap="square" rtlCol="0" anchor="t" anchorCtr="0">
              <a:spAutoFit/>
            </a:bodyPr>
            <a:lstStyle/>
            <a:p>
              <a:pPr defTabSz="914354"/>
              <a:r>
                <a:rPr lang="en-GB" sz="800">
                  <a:solidFill>
                    <a:prstClr val="black"/>
                  </a:solidFill>
                  <a:ea typeface="Helvetica Neue for IBM Roman" charset="0"/>
                  <a:cs typeface="Helvetica Neue for IBM Roman" charset="0"/>
                </a:rPr>
                <a:t>Supply Chain Visibility Systems</a:t>
              </a:r>
            </a:p>
          </p:txBody>
        </p:sp>
        <p:sp>
          <p:nvSpPr>
            <p:cNvPr id="250" name="TextBox 249">
              <a:extLst>
                <a:ext uri="{FF2B5EF4-FFF2-40B4-BE49-F238E27FC236}">
                  <a16:creationId xmlns:a16="http://schemas.microsoft.com/office/drawing/2014/main" id="{D66AACC7-CA58-8544-B5FE-3DB4E0E62887}"/>
                </a:ext>
              </a:extLst>
            </p:cNvPr>
            <p:cNvSpPr txBox="1"/>
            <p:nvPr/>
          </p:nvSpPr>
          <p:spPr>
            <a:xfrm>
              <a:off x="7857347" y="3896337"/>
              <a:ext cx="812939" cy="161583"/>
            </a:xfrm>
            <a:prstGeom prst="rect">
              <a:avLst/>
            </a:prstGeom>
            <a:noFill/>
          </p:spPr>
          <p:txBody>
            <a:bodyPr wrap="square" rtlCol="0" anchor="t" anchorCtr="0">
              <a:spAutoFit/>
            </a:bodyPr>
            <a:lstStyle/>
            <a:p>
              <a:pPr defTabSz="914354"/>
              <a:r>
                <a:rPr lang="en-GB" sz="800">
                  <a:solidFill>
                    <a:prstClr val="black"/>
                  </a:solidFill>
                  <a:ea typeface="Helvetica Neue for IBM Roman" charset="0"/>
                  <a:cs typeface="Helvetica Neue for IBM Roman" charset="0"/>
                </a:rPr>
                <a:t>Authorities</a:t>
              </a:r>
            </a:p>
          </p:txBody>
        </p:sp>
        <p:sp>
          <p:nvSpPr>
            <p:cNvPr id="251" name="TextBox 250">
              <a:extLst>
                <a:ext uri="{FF2B5EF4-FFF2-40B4-BE49-F238E27FC236}">
                  <a16:creationId xmlns:a16="http://schemas.microsoft.com/office/drawing/2014/main" id="{655E5985-1960-A741-862B-B9245623BA9E}"/>
                </a:ext>
              </a:extLst>
            </p:cNvPr>
            <p:cNvSpPr txBox="1"/>
            <p:nvPr/>
          </p:nvSpPr>
          <p:spPr>
            <a:xfrm>
              <a:off x="6560874" y="4530126"/>
              <a:ext cx="887543" cy="253916"/>
            </a:xfrm>
            <a:prstGeom prst="rect">
              <a:avLst/>
            </a:prstGeom>
            <a:noFill/>
          </p:spPr>
          <p:txBody>
            <a:bodyPr wrap="square" rtlCol="0" anchor="t" anchorCtr="0">
              <a:spAutoFit/>
            </a:bodyPr>
            <a:lstStyle/>
            <a:p>
              <a:pPr algn="ctr" defTabSz="914354"/>
              <a:r>
                <a:rPr lang="en-GB" sz="800" dirty="0">
                  <a:solidFill>
                    <a:prstClr val="black"/>
                  </a:solidFill>
                  <a:ea typeface="Helvetica Neue for IBM Roman" charset="0"/>
                  <a:cs typeface="Helvetica Neue for IBM Roman" charset="0"/>
                </a:rPr>
                <a:t>Financial / Insurance Services </a:t>
              </a:r>
            </a:p>
          </p:txBody>
        </p:sp>
        <p:sp>
          <p:nvSpPr>
            <p:cNvPr id="252" name="TextBox 251">
              <a:extLst>
                <a:ext uri="{FF2B5EF4-FFF2-40B4-BE49-F238E27FC236}">
                  <a16:creationId xmlns:a16="http://schemas.microsoft.com/office/drawing/2014/main" id="{21BD6AB0-CDD0-EA47-B13E-27B2212458FD}"/>
                </a:ext>
              </a:extLst>
            </p:cNvPr>
            <p:cNvSpPr txBox="1"/>
            <p:nvPr/>
          </p:nvSpPr>
          <p:spPr>
            <a:xfrm>
              <a:off x="5170893" y="4369138"/>
              <a:ext cx="982840" cy="346249"/>
            </a:xfrm>
            <a:prstGeom prst="rect">
              <a:avLst/>
            </a:prstGeom>
            <a:noFill/>
          </p:spPr>
          <p:txBody>
            <a:bodyPr wrap="square" rtlCol="0" anchor="t" anchorCtr="0">
              <a:spAutoFit/>
            </a:bodyPr>
            <a:lstStyle/>
            <a:p>
              <a:pPr algn="r" defTabSz="914354"/>
              <a:r>
                <a:rPr lang="en-GB" sz="800" dirty="0">
                  <a:solidFill>
                    <a:prstClr val="black"/>
                  </a:solidFill>
                  <a:ea typeface="Helvetica Neue for IBM Roman" charset="0"/>
                  <a:cs typeface="Helvetica Neue for IBM Roman" charset="0"/>
                </a:rPr>
                <a:t>Port Community Systems; Terminal Operating Systems</a:t>
              </a:r>
            </a:p>
          </p:txBody>
        </p:sp>
        <p:sp>
          <p:nvSpPr>
            <p:cNvPr id="253" name="TextBox 252">
              <a:extLst>
                <a:ext uri="{FF2B5EF4-FFF2-40B4-BE49-F238E27FC236}">
                  <a16:creationId xmlns:a16="http://schemas.microsoft.com/office/drawing/2014/main" id="{B8451285-7F14-734C-893C-8836AA33A86E}"/>
                </a:ext>
              </a:extLst>
            </p:cNvPr>
            <p:cNvSpPr txBox="1"/>
            <p:nvPr/>
          </p:nvSpPr>
          <p:spPr>
            <a:xfrm>
              <a:off x="4645488" y="3960648"/>
              <a:ext cx="791814" cy="253916"/>
            </a:xfrm>
            <a:prstGeom prst="rect">
              <a:avLst/>
            </a:prstGeom>
            <a:noFill/>
          </p:spPr>
          <p:txBody>
            <a:bodyPr wrap="square" rtlCol="0" anchor="t" anchorCtr="0">
              <a:spAutoFit/>
            </a:bodyPr>
            <a:lstStyle/>
            <a:p>
              <a:pPr algn="r" defTabSz="914354"/>
              <a:r>
                <a:rPr lang="en-GB" sz="800" dirty="0">
                  <a:ea typeface="Helvetica Neue for IBM Roman" charset="0"/>
                  <a:cs typeface="Helvetica Neue for IBM Roman" charset="0"/>
                </a:rPr>
                <a:t>Freight Forwarders / 3PLs</a:t>
              </a:r>
            </a:p>
          </p:txBody>
        </p:sp>
        <p:sp>
          <p:nvSpPr>
            <p:cNvPr id="254" name="TextBox 253">
              <a:extLst>
                <a:ext uri="{FF2B5EF4-FFF2-40B4-BE49-F238E27FC236}">
                  <a16:creationId xmlns:a16="http://schemas.microsoft.com/office/drawing/2014/main" id="{928207E2-279D-A24C-95D5-9716544F67DE}"/>
                </a:ext>
              </a:extLst>
            </p:cNvPr>
            <p:cNvSpPr txBox="1"/>
            <p:nvPr/>
          </p:nvSpPr>
          <p:spPr>
            <a:xfrm>
              <a:off x="4542648" y="2045602"/>
              <a:ext cx="628245" cy="253916"/>
            </a:xfrm>
            <a:prstGeom prst="rect">
              <a:avLst/>
            </a:prstGeom>
            <a:noFill/>
          </p:spPr>
          <p:txBody>
            <a:bodyPr wrap="square" rtlCol="0" anchor="t" anchorCtr="0">
              <a:spAutoFit/>
            </a:bodyPr>
            <a:lstStyle/>
            <a:p>
              <a:pPr algn="r" defTabSz="914354"/>
              <a:r>
                <a:rPr lang="en-GB" sz="800" dirty="0">
                  <a:solidFill>
                    <a:prstClr val="black"/>
                  </a:solidFill>
                  <a:ea typeface="Helvetica Neue for IBM Roman" charset="0"/>
                  <a:cs typeface="Helvetica Neue for IBM Roman" charset="0"/>
                </a:rPr>
                <a:t>Customs Systems</a:t>
              </a:r>
            </a:p>
          </p:txBody>
        </p:sp>
        <p:sp>
          <p:nvSpPr>
            <p:cNvPr id="255" name="TextBox 254">
              <a:extLst>
                <a:ext uri="{FF2B5EF4-FFF2-40B4-BE49-F238E27FC236}">
                  <a16:creationId xmlns:a16="http://schemas.microsoft.com/office/drawing/2014/main" id="{D9B83B6A-5DB5-8A46-8513-C4FB04967C81}"/>
                </a:ext>
              </a:extLst>
            </p:cNvPr>
            <p:cNvSpPr txBox="1"/>
            <p:nvPr/>
          </p:nvSpPr>
          <p:spPr>
            <a:xfrm>
              <a:off x="5160779" y="1384771"/>
              <a:ext cx="628245" cy="253916"/>
            </a:xfrm>
            <a:prstGeom prst="rect">
              <a:avLst/>
            </a:prstGeom>
            <a:noFill/>
          </p:spPr>
          <p:txBody>
            <a:bodyPr wrap="square" rtlCol="0" anchor="t" anchorCtr="0">
              <a:spAutoFit/>
            </a:bodyPr>
            <a:lstStyle/>
            <a:p>
              <a:pPr algn="r" defTabSz="914354"/>
              <a:r>
                <a:rPr lang="en-GB" sz="800" dirty="0">
                  <a:solidFill>
                    <a:prstClr val="black"/>
                  </a:solidFill>
                  <a:ea typeface="Helvetica Neue for IBM Roman" charset="0"/>
                  <a:cs typeface="Helvetica Neue for IBM Roman" charset="0"/>
                </a:rPr>
                <a:t>Customs Brokers</a:t>
              </a:r>
            </a:p>
          </p:txBody>
        </p:sp>
        <p:pic>
          <p:nvPicPr>
            <p:cNvPr id="256" name="Picture 255">
              <a:extLst>
                <a:ext uri="{FF2B5EF4-FFF2-40B4-BE49-F238E27FC236}">
                  <a16:creationId xmlns:a16="http://schemas.microsoft.com/office/drawing/2014/main" id="{24375CA6-400B-834D-BEED-1F9398777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154" y="3824162"/>
              <a:ext cx="243557" cy="364607"/>
            </a:xfrm>
            <a:prstGeom prst="rect">
              <a:avLst/>
            </a:prstGeom>
          </p:spPr>
        </p:pic>
        <p:pic>
          <p:nvPicPr>
            <p:cNvPr id="257" name="Picture 256">
              <a:extLst>
                <a:ext uri="{FF2B5EF4-FFF2-40B4-BE49-F238E27FC236}">
                  <a16:creationId xmlns:a16="http://schemas.microsoft.com/office/drawing/2014/main" id="{B8658F7A-4434-C042-903D-4E3684F3A9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2658" y="3814394"/>
              <a:ext cx="222813" cy="333554"/>
            </a:xfrm>
            <a:prstGeom prst="rect">
              <a:avLst/>
            </a:prstGeom>
          </p:spPr>
        </p:pic>
        <p:pic>
          <p:nvPicPr>
            <p:cNvPr id="258" name="Picture 257">
              <a:extLst>
                <a:ext uri="{FF2B5EF4-FFF2-40B4-BE49-F238E27FC236}">
                  <a16:creationId xmlns:a16="http://schemas.microsoft.com/office/drawing/2014/main" id="{499F6D45-263D-3346-B7FD-5533492881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9757" y="1345488"/>
              <a:ext cx="234848" cy="351569"/>
            </a:xfrm>
            <a:prstGeom prst="rect">
              <a:avLst/>
            </a:prstGeom>
          </p:spPr>
        </p:pic>
        <p:pic>
          <p:nvPicPr>
            <p:cNvPr id="259" name="Picture 258">
              <a:extLst>
                <a:ext uri="{FF2B5EF4-FFF2-40B4-BE49-F238E27FC236}">
                  <a16:creationId xmlns:a16="http://schemas.microsoft.com/office/drawing/2014/main" id="{D69B3105-ED48-6147-AEFB-19BD85734C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1352" y="4148695"/>
              <a:ext cx="227783" cy="340991"/>
            </a:xfrm>
            <a:prstGeom prst="rect">
              <a:avLst/>
            </a:prstGeom>
          </p:spPr>
        </p:pic>
        <p:pic>
          <p:nvPicPr>
            <p:cNvPr id="260" name="Picture 259">
              <a:extLst>
                <a:ext uri="{FF2B5EF4-FFF2-40B4-BE49-F238E27FC236}">
                  <a16:creationId xmlns:a16="http://schemas.microsoft.com/office/drawing/2014/main" id="{40EAFB62-2FA2-6E41-A229-FD2344A878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6968" y="1808254"/>
              <a:ext cx="260624" cy="390154"/>
            </a:xfrm>
            <a:prstGeom prst="rect">
              <a:avLst/>
            </a:prstGeom>
          </p:spPr>
        </p:pic>
        <p:pic>
          <p:nvPicPr>
            <p:cNvPr id="261" name="Picture 260">
              <a:extLst>
                <a:ext uri="{FF2B5EF4-FFF2-40B4-BE49-F238E27FC236}">
                  <a16:creationId xmlns:a16="http://schemas.microsoft.com/office/drawing/2014/main" id="{A347EA6E-B8DD-7846-B8EC-6F13F903BE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6708" y="3213201"/>
              <a:ext cx="229373" cy="343372"/>
            </a:xfrm>
            <a:prstGeom prst="rect">
              <a:avLst/>
            </a:prstGeom>
          </p:spPr>
        </p:pic>
        <p:pic>
          <p:nvPicPr>
            <p:cNvPr id="262" name="Picture 261">
              <a:extLst>
                <a:ext uri="{FF2B5EF4-FFF2-40B4-BE49-F238E27FC236}">
                  <a16:creationId xmlns:a16="http://schemas.microsoft.com/office/drawing/2014/main" id="{50727E4D-FBAB-8044-8E4F-9B85AFF9B5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88461" y="2543005"/>
              <a:ext cx="229092" cy="342953"/>
            </a:xfrm>
            <a:prstGeom prst="rect">
              <a:avLst/>
            </a:prstGeom>
          </p:spPr>
        </p:pic>
        <p:sp>
          <p:nvSpPr>
            <p:cNvPr id="263" name="Rectangle 262">
              <a:extLst>
                <a:ext uri="{FF2B5EF4-FFF2-40B4-BE49-F238E27FC236}">
                  <a16:creationId xmlns:a16="http://schemas.microsoft.com/office/drawing/2014/main" id="{386B2B52-0002-234F-A58A-C6CB8EAF76B7}"/>
                </a:ext>
              </a:extLst>
            </p:cNvPr>
            <p:cNvSpPr/>
            <p:nvPr/>
          </p:nvSpPr>
          <p:spPr>
            <a:xfrm>
              <a:off x="5438436" y="2674434"/>
              <a:ext cx="2448343" cy="553998"/>
            </a:xfrm>
            <a:prstGeom prst="rect">
              <a:avLst/>
            </a:prstGeom>
            <a:noFill/>
          </p:spPr>
          <p:txBody>
            <a:bodyPr wrap="square">
              <a:spAutoFit/>
            </a:bodyPr>
            <a:lstStyle/>
            <a:p>
              <a:pPr algn="ctr"/>
              <a:r>
                <a:rPr lang="en-US" sz="1400" dirty="0">
                  <a:latin typeface="Impact" charset="0"/>
                  <a:ea typeface="Impact" charset="0"/>
                  <a:cs typeface="Impact" charset="0"/>
                </a:rPr>
                <a:t>THE PLATFORM IS BUILT ON AN OPEN TECHNOLOGY STACK AND IS UNDERPINNED BY BLOCKCHAIN TECHNOLOGY</a:t>
              </a:r>
            </a:p>
          </p:txBody>
        </p:sp>
        <p:pic>
          <p:nvPicPr>
            <p:cNvPr id="264" name="Picture 263">
              <a:extLst>
                <a:ext uri="{FF2B5EF4-FFF2-40B4-BE49-F238E27FC236}">
                  <a16:creationId xmlns:a16="http://schemas.microsoft.com/office/drawing/2014/main" id="{6CFBF295-3202-FC40-A75B-077C0DD1570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07918" y="3240429"/>
              <a:ext cx="225623" cy="337760"/>
            </a:xfrm>
            <a:prstGeom prst="rect">
              <a:avLst/>
            </a:prstGeom>
          </p:spPr>
        </p:pic>
        <p:pic>
          <p:nvPicPr>
            <p:cNvPr id="265" name="Picture 264">
              <a:extLst>
                <a:ext uri="{FF2B5EF4-FFF2-40B4-BE49-F238E27FC236}">
                  <a16:creationId xmlns:a16="http://schemas.microsoft.com/office/drawing/2014/main" id="{0842E145-0AF9-164A-B322-700BD60A6E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78882" y="1345488"/>
              <a:ext cx="217338" cy="325356"/>
            </a:xfrm>
            <a:prstGeom prst="rect">
              <a:avLst/>
            </a:prstGeom>
          </p:spPr>
        </p:pic>
        <p:pic>
          <p:nvPicPr>
            <p:cNvPr id="266" name="Picture 265">
              <a:extLst>
                <a:ext uri="{FF2B5EF4-FFF2-40B4-BE49-F238E27FC236}">
                  <a16:creationId xmlns:a16="http://schemas.microsoft.com/office/drawing/2014/main" id="{C8BCB1C2-90BD-6348-872F-3471D601AFD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6671" y="2551015"/>
              <a:ext cx="246250" cy="368638"/>
            </a:xfrm>
            <a:prstGeom prst="rect">
              <a:avLst/>
            </a:prstGeom>
          </p:spPr>
        </p:pic>
        <p:pic>
          <p:nvPicPr>
            <p:cNvPr id="267" name="Picture 266">
              <a:extLst>
                <a:ext uri="{FF2B5EF4-FFF2-40B4-BE49-F238E27FC236}">
                  <a16:creationId xmlns:a16="http://schemas.microsoft.com/office/drawing/2014/main" id="{E0108D63-2571-9847-A118-F690482E7A1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3217" y="4273241"/>
              <a:ext cx="164994" cy="246998"/>
            </a:xfrm>
            <a:prstGeom prst="rect">
              <a:avLst/>
            </a:prstGeom>
          </p:spPr>
        </p:pic>
        <p:pic>
          <p:nvPicPr>
            <p:cNvPr id="268" name="Picture 267">
              <a:extLst>
                <a:ext uri="{FF2B5EF4-FFF2-40B4-BE49-F238E27FC236}">
                  <a16:creationId xmlns:a16="http://schemas.microsoft.com/office/drawing/2014/main" id="{8ADEC6B3-C912-EB41-8B61-C6C83E339B6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34430" y="4273241"/>
              <a:ext cx="164128" cy="245700"/>
            </a:xfrm>
            <a:prstGeom prst="rect">
              <a:avLst/>
            </a:prstGeom>
          </p:spPr>
        </p:pic>
        <p:grpSp>
          <p:nvGrpSpPr>
            <p:cNvPr id="269" name="Group 268">
              <a:extLst>
                <a:ext uri="{FF2B5EF4-FFF2-40B4-BE49-F238E27FC236}">
                  <a16:creationId xmlns:a16="http://schemas.microsoft.com/office/drawing/2014/main" id="{50042F55-266F-7B46-AAF3-2A154070864E}"/>
                </a:ext>
              </a:extLst>
            </p:cNvPr>
            <p:cNvGrpSpPr/>
            <p:nvPr/>
          </p:nvGrpSpPr>
          <p:grpSpPr>
            <a:xfrm>
              <a:off x="6514644" y="1024544"/>
              <a:ext cx="370571" cy="530724"/>
              <a:chOff x="4655352" y="4959133"/>
              <a:chExt cx="716177" cy="1025695"/>
            </a:xfrm>
          </p:grpSpPr>
          <p:pic>
            <p:nvPicPr>
              <p:cNvPr id="270" name="Picture 269">
                <a:extLst>
                  <a:ext uri="{FF2B5EF4-FFF2-40B4-BE49-F238E27FC236}">
                    <a16:creationId xmlns:a16="http://schemas.microsoft.com/office/drawing/2014/main" id="{A23E1A66-748B-CD40-AC17-C6CEEC731EB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34975" y="5480828"/>
                <a:ext cx="336554" cy="503823"/>
              </a:xfrm>
              <a:prstGeom prst="rect">
                <a:avLst/>
              </a:prstGeom>
            </p:spPr>
          </p:pic>
          <p:pic>
            <p:nvPicPr>
              <p:cNvPr id="272" name="Picture 271">
                <a:extLst>
                  <a:ext uri="{FF2B5EF4-FFF2-40B4-BE49-F238E27FC236}">
                    <a16:creationId xmlns:a16="http://schemas.microsoft.com/office/drawing/2014/main" id="{F0B8278C-4796-BF41-99CC-15E8CAC275B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42157" y="4959133"/>
                <a:ext cx="336672" cy="504000"/>
              </a:xfrm>
              <a:prstGeom prst="rect">
                <a:avLst/>
              </a:prstGeom>
            </p:spPr>
          </p:pic>
          <p:pic>
            <p:nvPicPr>
              <p:cNvPr id="273" name="Picture 272">
                <a:extLst>
                  <a:ext uri="{FF2B5EF4-FFF2-40B4-BE49-F238E27FC236}">
                    <a16:creationId xmlns:a16="http://schemas.microsoft.com/office/drawing/2014/main" id="{E30D2F38-90FA-ED43-BBE8-F490CCC2E96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655352" y="5480828"/>
                <a:ext cx="336672" cy="504000"/>
              </a:xfrm>
              <a:prstGeom prst="rect">
                <a:avLst/>
              </a:prstGeom>
            </p:spPr>
          </p:pic>
        </p:grpSp>
        <p:pic>
          <p:nvPicPr>
            <p:cNvPr id="274" name="Picture 273">
              <a:extLst>
                <a:ext uri="{FF2B5EF4-FFF2-40B4-BE49-F238E27FC236}">
                  <a16:creationId xmlns:a16="http://schemas.microsoft.com/office/drawing/2014/main" id="{64A50814-F19D-A446-9B64-D893B958491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147778" y="2015307"/>
              <a:ext cx="303722" cy="344780"/>
            </a:xfrm>
            <a:prstGeom prst="rect">
              <a:avLst/>
            </a:prstGeom>
          </p:spPr>
        </p:pic>
        <p:pic>
          <p:nvPicPr>
            <p:cNvPr id="275" name="Picture 274">
              <a:extLst>
                <a:ext uri="{FF2B5EF4-FFF2-40B4-BE49-F238E27FC236}">
                  <a16:creationId xmlns:a16="http://schemas.microsoft.com/office/drawing/2014/main" id="{467506EE-7E7A-BA4E-8721-7CE71359CE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501049" y="2301515"/>
              <a:ext cx="323117" cy="324783"/>
            </a:xfrm>
            <a:prstGeom prst="rect">
              <a:avLst/>
            </a:prstGeom>
          </p:spPr>
        </p:pic>
        <p:sp>
          <p:nvSpPr>
            <p:cNvPr id="281" name="TextBox 280">
              <a:extLst>
                <a:ext uri="{FF2B5EF4-FFF2-40B4-BE49-F238E27FC236}">
                  <a16:creationId xmlns:a16="http://schemas.microsoft.com/office/drawing/2014/main" id="{ECC96421-04E1-7448-A5D9-D2C36C5AB1B1}"/>
                </a:ext>
              </a:extLst>
            </p:cNvPr>
            <p:cNvSpPr txBox="1"/>
            <p:nvPr/>
          </p:nvSpPr>
          <p:spPr>
            <a:xfrm>
              <a:off x="4221263" y="2628002"/>
              <a:ext cx="687678" cy="253916"/>
            </a:xfrm>
            <a:prstGeom prst="rect">
              <a:avLst/>
            </a:prstGeom>
            <a:noFill/>
          </p:spPr>
          <p:txBody>
            <a:bodyPr wrap="square" rtlCol="0" anchor="t" anchorCtr="0">
              <a:spAutoFit/>
            </a:bodyPr>
            <a:lstStyle/>
            <a:p>
              <a:pPr algn="r" defTabSz="914354"/>
              <a:r>
                <a:rPr lang="en-GB" sz="800">
                  <a:solidFill>
                    <a:prstClr val="black"/>
                  </a:solidFill>
                  <a:ea typeface="Helvetica Neue for IBM Roman" charset="0"/>
                  <a:cs typeface="Helvetica Neue for IBM Roman" charset="0"/>
                </a:rPr>
                <a:t>Ports and Terminals</a:t>
              </a:r>
            </a:p>
          </p:txBody>
        </p:sp>
        <p:sp>
          <p:nvSpPr>
            <p:cNvPr id="282" name="TextBox 281">
              <a:extLst>
                <a:ext uri="{FF2B5EF4-FFF2-40B4-BE49-F238E27FC236}">
                  <a16:creationId xmlns:a16="http://schemas.microsoft.com/office/drawing/2014/main" id="{06A517D1-4343-854D-ABC4-7C16C9CCB177}"/>
                </a:ext>
              </a:extLst>
            </p:cNvPr>
            <p:cNvSpPr txBox="1"/>
            <p:nvPr/>
          </p:nvSpPr>
          <p:spPr>
            <a:xfrm>
              <a:off x="4301117" y="3351295"/>
              <a:ext cx="791814" cy="161583"/>
            </a:xfrm>
            <a:prstGeom prst="rect">
              <a:avLst/>
            </a:prstGeom>
            <a:noFill/>
          </p:spPr>
          <p:txBody>
            <a:bodyPr wrap="square" rtlCol="0" anchor="t" anchorCtr="0">
              <a:spAutoFit/>
            </a:bodyPr>
            <a:lstStyle/>
            <a:p>
              <a:pPr algn="r" defTabSz="914354"/>
              <a:r>
                <a:rPr lang="en-GB" sz="800">
                  <a:solidFill>
                    <a:prstClr val="black"/>
                  </a:solidFill>
                  <a:ea typeface="Helvetica Neue for IBM Roman" charset="0"/>
                  <a:cs typeface="Helvetica Neue for IBM Roman" charset="0"/>
                </a:rPr>
                <a:t>Ocean Carriers</a:t>
              </a:r>
            </a:p>
          </p:txBody>
        </p:sp>
        <p:sp>
          <p:nvSpPr>
            <p:cNvPr id="283" name="TextBox 282">
              <a:extLst>
                <a:ext uri="{FF2B5EF4-FFF2-40B4-BE49-F238E27FC236}">
                  <a16:creationId xmlns:a16="http://schemas.microsoft.com/office/drawing/2014/main" id="{B04851C9-54DB-2F43-80E1-6E6B1762279B}"/>
                </a:ext>
              </a:extLst>
            </p:cNvPr>
            <p:cNvSpPr txBox="1"/>
            <p:nvPr/>
          </p:nvSpPr>
          <p:spPr>
            <a:xfrm>
              <a:off x="8331036" y="2593173"/>
              <a:ext cx="673530" cy="253916"/>
            </a:xfrm>
            <a:prstGeom prst="rect">
              <a:avLst/>
            </a:prstGeom>
            <a:noFill/>
          </p:spPr>
          <p:txBody>
            <a:bodyPr wrap="square" rtlCol="0" anchor="t" anchorCtr="0">
              <a:spAutoFit/>
            </a:bodyPr>
            <a:lstStyle/>
            <a:p>
              <a:pPr defTabSz="914354"/>
              <a:r>
                <a:rPr lang="en-GB" sz="800">
                  <a:solidFill>
                    <a:prstClr val="black"/>
                  </a:solidFill>
                  <a:ea typeface="Helvetica Neue for IBM Roman" charset="0"/>
                  <a:cs typeface="Helvetica Neue for IBM Roman" charset="0"/>
                </a:rPr>
                <a:t>Trade Associations</a:t>
              </a:r>
            </a:p>
          </p:txBody>
        </p:sp>
        <p:sp>
          <p:nvSpPr>
            <p:cNvPr id="284" name="TextBox 283">
              <a:extLst>
                <a:ext uri="{FF2B5EF4-FFF2-40B4-BE49-F238E27FC236}">
                  <a16:creationId xmlns:a16="http://schemas.microsoft.com/office/drawing/2014/main" id="{00E9290E-4C5A-1A4A-B045-ADBEADBFFC10}"/>
                </a:ext>
              </a:extLst>
            </p:cNvPr>
            <p:cNvSpPr txBox="1"/>
            <p:nvPr/>
          </p:nvSpPr>
          <p:spPr>
            <a:xfrm>
              <a:off x="8317553" y="3212795"/>
              <a:ext cx="778453" cy="438581"/>
            </a:xfrm>
            <a:prstGeom prst="rect">
              <a:avLst/>
            </a:prstGeom>
            <a:noFill/>
          </p:spPr>
          <p:txBody>
            <a:bodyPr wrap="square" rtlCol="0" anchor="t" anchorCtr="0">
              <a:spAutoFit/>
            </a:bodyPr>
            <a:lstStyle/>
            <a:p>
              <a:pPr defTabSz="914354"/>
              <a:r>
                <a:rPr lang="en-GB" sz="800" dirty="0">
                  <a:solidFill>
                    <a:prstClr val="black"/>
                  </a:solidFill>
                  <a:ea typeface="Helvetica Neue for IBM Roman" charset="0"/>
                  <a:cs typeface="Helvetica Neue for IBM Roman" charset="0"/>
                </a:rPr>
                <a:t>Supply Chain / Transportation Management Systems</a:t>
              </a:r>
            </a:p>
          </p:txBody>
        </p:sp>
      </p:grpSp>
      <p:pic>
        <p:nvPicPr>
          <p:cNvPr id="51" name="Picture 50">
            <a:extLst>
              <a:ext uri="{FF2B5EF4-FFF2-40B4-BE49-F238E27FC236}">
                <a16:creationId xmlns:a16="http://schemas.microsoft.com/office/drawing/2014/main" id="{C351C1B8-5298-414C-B0AE-C5069A06AD17}"/>
              </a:ext>
            </a:extLst>
          </p:cNvPr>
          <p:cNvPicPr>
            <a:picLocks noChangeAspect="1"/>
          </p:cNvPicPr>
          <p:nvPr/>
        </p:nvPicPr>
        <p:blipFill>
          <a:blip r:embed="rId19"/>
          <a:stretch>
            <a:fillRect/>
          </a:stretch>
        </p:blipFill>
        <p:spPr>
          <a:xfrm>
            <a:off x="7605121" y="3028225"/>
            <a:ext cx="2952152" cy="1178428"/>
          </a:xfrm>
          <a:prstGeom prst="rect">
            <a:avLst/>
          </a:prstGeom>
        </p:spPr>
      </p:pic>
    </p:spTree>
    <p:extLst>
      <p:ext uri="{BB962C8B-B14F-4D97-AF65-F5344CB8AC3E}">
        <p14:creationId xmlns:p14="http://schemas.microsoft.com/office/powerpoint/2010/main" val="4426049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BLK_BACKGROUND_2017" val="2benAVMf"/>
  <p:tag name="ARTICULATE_SLIDE_COUNT" val="20"/>
  <p:tag name="ARTICULATE_DESIGN_ID_1_BLK_BACKGROUND_2017" val="U8utixHa"/>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15600</TotalTime>
  <Words>2926</Words>
  <Application>Microsoft Macintosh PowerPoint</Application>
  <PresentationFormat>Widescreen</PresentationFormat>
  <Paragraphs>504</Paragraphs>
  <Slides>45</Slides>
  <Notes>35</Notes>
  <HiddenSlides>11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45</vt:i4>
      </vt:variant>
    </vt:vector>
  </HeadingPairs>
  <TitlesOfParts>
    <vt:vector size="54" baseType="lpstr">
      <vt:lpstr>Arial</vt:lpstr>
      <vt:lpstr>Arial Regular</vt:lpstr>
      <vt:lpstr>Calibri</vt:lpstr>
      <vt:lpstr>IBM Plex Sans</vt:lpstr>
      <vt:lpstr>Impact</vt:lpstr>
      <vt:lpstr>Wingdings</vt:lpstr>
      <vt:lpstr>blk_background_2017</vt:lpstr>
      <vt:lpstr>1_blk_background_2017</vt:lpstr>
      <vt:lpstr>dk_blu_background_2017</vt:lpstr>
      <vt:lpstr>HYPERLEDGER FABRIC FOR THE ENTERPRISE  Privacy and Security Strategies </vt:lpstr>
      <vt:lpstr>Hyperledger Fabric    permissioned       private blockchain  Trust and Identity          Security and                   Privacy  </vt:lpstr>
      <vt:lpstr>PowerPoint Presentation</vt:lpstr>
      <vt:lpstr>PowerPoint Presentation</vt:lpstr>
      <vt:lpstr>IDENTITY!!!</vt:lpstr>
      <vt:lpstr>HLF REAL USE CASES</vt:lpstr>
      <vt:lpstr>HLF -&gt; ENTERPRISE - IBM</vt:lpstr>
      <vt:lpstr>PowerPoint Presentation</vt:lpstr>
      <vt:lpstr>PowerPoint Presentation</vt:lpstr>
      <vt:lpstr>PowerPoint Presentation</vt:lpstr>
      <vt:lpstr>HLF - Clever Consensus </vt:lpstr>
      <vt:lpstr>PowerPoint Presentation</vt:lpstr>
      <vt:lpstr>PowerPoint Presentation</vt:lpstr>
      <vt:lpstr>PowerPoint Presentation</vt:lpstr>
      <vt:lpstr>PowerPoint Presentation</vt:lpstr>
      <vt:lpstr>Ordering Service –  3 consensus protocols</vt:lpstr>
      <vt:lpstr>Touchpoints</vt:lpstr>
      <vt:lpstr>Malicious Attacks</vt:lpstr>
      <vt:lpstr>Security</vt:lpstr>
      <vt:lpstr>SmartContract - chain code</vt:lpstr>
      <vt:lpstr>Flexibility choices to run Hyperledger Fabric</vt:lpstr>
      <vt:lpstr>Deploy Hyperledger Fabric  ot IBM Blockchain – ANYWHERE!</vt:lpstr>
      <vt:lpstr>LinuxONE Security Enables Blockchain  </vt:lpstr>
      <vt:lpstr>PowerPoint Presentation</vt:lpstr>
      <vt:lpstr>PowerPoint Presentation</vt:lpstr>
      <vt:lpstr>PowerPoint Presentation</vt:lpstr>
      <vt:lpstr>Privacy </vt:lpstr>
      <vt:lpstr>Private Data Collections</vt:lpstr>
      <vt:lpstr>Go language is ported and optimized  for LinuxONE to make these hardware solutions available for Hyperledger Fabric  </vt:lpstr>
      <vt:lpstr> </vt:lpstr>
      <vt:lpstr>Zero-knowledge proof (ZKP) technologies in Hyperledger Fabric   “A zero-knowledge proof (ZKP) allows a “prover” to assure a “verifier” that they have knowledge of a secret without revealing the secret itself. It’s a way to show you know something that satisfies a statement without showing what you know.“  Here’s a basic example to demonstrate the power of ZKP. If you show your ID to the bouncer at a bar, you end up revealing your name, address, and age. If you used ZKP, you would be able to transform your ID into another form that would preserve the fact that it is a valid ID and the fact that you meet the bar’s age requirements, while concealing your name, address, and exact age.  Two privacy aspects of Hyperledger Fabric will be achieved using ZKPs: Anonymous client authentication with Identity Mixer, and privacy-preserving exchange of assets with Zero-Knowledge Asset Transfer (ZKAT).  </vt:lpstr>
      <vt:lpstr>Private data – Marbles asset scenario </vt:lpstr>
      <vt:lpstr>Private data – Marbles asset scenario </vt:lpstr>
      <vt:lpstr>Private data: Marbles asset scenario </vt:lpstr>
      <vt:lpstr>3 steps </vt:lpstr>
      <vt:lpstr>Flow – Step 2a </vt:lpstr>
      <vt:lpstr>Flow 2b </vt:lpstr>
      <vt:lpstr>Private data – based of the infamous Marbles asset scenario </vt:lpstr>
      <vt:lpstr>Private data – based of the infamous Marbles asset scenario </vt:lpstr>
      <vt:lpstr>Private data – based of the infamous Marbles asset scenario </vt:lpstr>
      <vt:lpstr>CODE     </vt:lpstr>
      <vt:lpstr>PowerPoint Presentation</vt:lpstr>
      <vt:lpstr>PowerPoint Presentation</vt:lpstr>
      <vt:lpstr>            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Microsoft Office User</cp:lastModifiedBy>
  <cp:revision>174</cp:revision>
  <dcterms:created xsi:type="dcterms:W3CDTF">2018-02-27T17:50:26Z</dcterms:created>
  <dcterms:modified xsi:type="dcterms:W3CDTF">2019-08-27T02:38:56Z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50EAF499-0EFA-4F63-B726-BA2FBDA31113</vt:lpwstr>
  </property>
  <property fmtid="{D5CDD505-2E9C-101B-9397-08002B2CF9AE}" pid="3" name="ArticulatePath">
    <vt:lpwstr>IBM_Developer_PPT_V3</vt:lpwstr>
  </property>
</Properties>
</file>